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5"/>
  </p:sldMasterIdLst>
  <p:handoutMasterIdLst>
    <p:handoutMasterId r:id="rId60"/>
  </p:handoutMasterIdLst>
  <p:sldIdLst>
    <p:sldId id="256" r:id="rId6"/>
    <p:sldId id="288" r:id="rId7"/>
    <p:sldId id="271" r:id="rId8"/>
    <p:sldId id="270" r:id="rId9"/>
    <p:sldId id="272" r:id="rId10"/>
    <p:sldId id="275" r:id="rId11"/>
    <p:sldId id="276" r:id="rId12"/>
    <p:sldId id="277" r:id="rId13"/>
    <p:sldId id="329" r:id="rId14"/>
    <p:sldId id="259" r:id="rId15"/>
    <p:sldId id="260" r:id="rId16"/>
    <p:sldId id="261" r:id="rId17"/>
    <p:sldId id="278" r:id="rId18"/>
    <p:sldId id="279" r:id="rId19"/>
    <p:sldId id="280" r:id="rId20"/>
    <p:sldId id="289" r:id="rId21"/>
    <p:sldId id="263" r:id="rId22"/>
    <p:sldId id="290" r:id="rId23"/>
    <p:sldId id="291" r:id="rId24"/>
    <p:sldId id="292" r:id="rId25"/>
    <p:sldId id="293" r:id="rId26"/>
    <p:sldId id="294" r:id="rId27"/>
    <p:sldId id="330" r:id="rId28"/>
    <p:sldId id="295" r:id="rId29"/>
    <p:sldId id="297" r:id="rId30"/>
    <p:sldId id="298" r:id="rId31"/>
    <p:sldId id="331" r:id="rId32"/>
    <p:sldId id="309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20" r:id="rId41"/>
    <p:sldId id="310" r:id="rId42"/>
    <p:sldId id="318" r:id="rId43"/>
    <p:sldId id="319" r:id="rId44"/>
    <p:sldId id="321" r:id="rId45"/>
    <p:sldId id="324" r:id="rId46"/>
    <p:sldId id="322" r:id="rId47"/>
    <p:sldId id="311" r:id="rId48"/>
    <p:sldId id="316" r:id="rId49"/>
    <p:sldId id="317" r:id="rId50"/>
    <p:sldId id="323" r:id="rId51"/>
    <p:sldId id="332" r:id="rId52"/>
    <p:sldId id="299" r:id="rId53"/>
    <p:sldId id="300" r:id="rId54"/>
    <p:sldId id="301" r:id="rId55"/>
    <p:sldId id="328" r:id="rId56"/>
    <p:sldId id="312" r:id="rId57"/>
    <p:sldId id="333" r:id="rId58"/>
    <p:sldId id="286" r:id="rId5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80" d="100"/>
          <a:sy n="80" d="100"/>
        </p:scale>
        <p:origin x="174" y="-6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8F6BF-213F-4C9A-A12E-58C0B6F7C88B}" type="datetimeFigureOut">
              <a:rPr lang="cs-CZ" smtClean="0"/>
              <a:t>27.4.2017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580A9-00EB-40DC-9559-4E35E5D8B5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227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4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920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24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569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00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03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986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25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867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108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92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34D4DEB-8464-459A-BCFF-110528A170C0}" type="datetimeFigureOut">
              <a:rPr lang="cs-CZ" smtClean="0"/>
              <a:t>27.4.2017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35D07CE4-AFA6-468E-A7DA-2F6E4F8EE0E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" y="6027322"/>
            <a:ext cx="705828" cy="830679"/>
          </a:xfrm>
          <a:prstGeom prst="rect">
            <a:avLst/>
          </a:prstGeom>
        </p:spPr>
      </p:pic>
      <p:sp>
        <p:nvSpPr>
          <p:cNvPr id="10" name="Podnadpis 2"/>
          <p:cNvSpPr txBox="1">
            <a:spLocks/>
          </p:cNvSpPr>
          <p:nvPr userDrawn="1"/>
        </p:nvSpPr>
        <p:spPr>
          <a:xfrm>
            <a:off x="1058779" y="6442661"/>
            <a:ext cx="4271210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350" u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www.uhul.cz I Informace o lesích</a:t>
            </a:r>
            <a:endParaRPr lang="cs-CZ" sz="1350" u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bystricky.roman@uhul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5264" y="1533036"/>
            <a:ext cx="7406640" cy="4304237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Infrastruktura v lesích </a:t>
            </a:r>
            <a:b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(stavby určené pro plnění funkcí </a:t>
            </a: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lesa)</a:t>
            </a:r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Posuzování </a:t>
            </a:r>
            <a:r>
              <a:rPr lang="cs-C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žádostí o dotaci z pohledu ÚHÚL</a:t>
            </a:r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(operace 4.3.2 Lesnická infrastruktura; </a:t>
            </a: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8.4.2 Odstraňování </a:t>
            </a:r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škod způsobených </a:t>
            </a: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povodněmi</a:t>
            </a:r>
            <a:b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Písek</a:t>
            </a: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27.4</a:t>
            </a: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2017</a:t>
            </a:r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Lesní cesty 1. třídy - 1L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9021" y="1558636"/>
            <a:ext cx="4109346" cy="4551218"/>
          </a:xfrm>
        </p:spPr>
        <p:txBody>
          <a:bodyPr>
            <a:normAutofit fontScale="77500" lnSpcReduction="20000"/>
          </a:bodyPr>
          <a:lstStyle/>
          <a:p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lesní odvozní cesty,   </a:t>
            </a:r>
          </a:p>
          <a:p>
            <a:pPr marL="34290" indent="0">
              <a:buNone/>
            </a:pPr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zpravidla jednopruhové</a:t>
            </a:r>
          </a:p>
          <a:p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Umožňují celoroční provoz</a:t>
            </a:r>
          </a:p>
          <a:p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vždy opatřeny vozovkou, úplným odvodněním koruny a tělesa cesty</a:t>
            </a:r>
          </a:p>
          <a:p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Doporučená volná šířka cesty je 4,5 m; minimálně však 4 m</a:t>
            </a:r>
          </a:p>
          <a:p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Doporučená šířka jízdního pruhu 3,5 m minimálně 3 m</a:t>
            </a:r>
          </a:p>
          <a:p>
            <a:pPr marL="34289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01475" y="2119744"/>
            <a:ext cx="4547596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Lesní cesty </a:t>
            </a:r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třídy - </a:t>
            </a:r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2L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2118" y="1610591"/>
            <a:ext cx="4101292" cy="4470168"/>
          </a:xfrm>
        </p:spPr>
        <p:txBody>
          <a:bodyPr>
            <a:normAutofit fontScale="85000" lnSpcReduction="10000"/>
          </a:bodyPr>
          <a:lstStyle/>
          <a:p>
            <a:r>
              <a:rPr lang="cs-CZ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lesní </a:t>
            </a:r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jednopruhové, </a:t>
            </a:r>
            <a:r>
              <a:rPr lang="cs-CZ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zpravidla odvozní cesty</a:t>
            </a:r>
            <a:endParaRPr lang="cs-CZ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Umožňují alespoň sezonní provoz</a:t>
            </a:r>
          </a:p>
          <a:p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 cesty se opatřuje provozním zpevněním nebo vozovkou, podle podmínek podloží</a:t>
            </a:r>
          </a:p>
          <a:p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Nejmenší </a:t>
            </a:r>
            <a:r>
              <a:rPr lang="cs-CZ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volná šířka cesty – </a:t>
            </a:r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</a:t>
            </a:r>
            <a:r>
              <a:rPr lang="cs-CZ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endParaRPr lang="cs-CZ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Nejmenší </a:t>
            </a:r>
            <a:r>
              <a:rPr lang="cs-CZ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šířka jízdního </a:t>
            </a:r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pruhu - 3 m</a:t>
            </a:r>
            <a:endParaRPr lang="cs-CZ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9" y="2047009"/>
            <a:ext cx="4265378" cy="3199034"/>
          </a:xfrm>
        </p:spPr>
      </p:pic>
    </p:spTree>
    <p:extLst>
      <p:ext uri="{BB962C8B-B14F-4D97-AF65-F5344CB8AC3E}">
        <p14:creationId xmlns:p14="http://schemas.microsoft.com/office/powerpoint/2010/main" val="40644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35" y="609600"/>
            <a:ext cx="8530937" cy="135636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Dopravní trasy pro produkční funkce lesa- 3L, 4L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5635" y="1683328"/>
            <a:ext cx="4197929" cy="4301836"/>
          </a:xfrm>
        </p:spPr>
        <p:txBody>
          <a:bodyPr>
            <a:normAutofit fontScale="92500" lnSpcReduction="20000"/>
          </a:bodyPr>
          <a:lstStyle/>
          <a:p>
            <a:pPr marL="34289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Lesní svážnice 3L</a:t>
            </a:r>
          </a:p>
          <a:p>
            <a:pPr marL="34289" indent="0">
              <a:buNone/>
            </a:pPr>
            <a:endParaRPr lang="cs-CZ" sz="3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Slouží k soustřeďování dříví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sjízdné pro traktory, speciální vyvážecí a přibližovací prostředky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 může být opatřen provozním zpevněním nebo úpravou podložních zemin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Nejmenší volná šířka 3 m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Nejsou považovány za účelové komunikace</a:t>
            </a:r>
            <a:endParaRPr lang="cs-CZ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36918" y="1683327"/>
            <a:ext cx="4416137" cy="4397433"/>
          </a:xfrm>
        </p:spPr>
        <p:txBody>
          <a:bodyPr>
            <a:normAutofit fontScale="92500" lnSpcReduction="20000"/>
          </a:bodyPr>
          <a:lstStyle/>
          <a:p>
            <a:pPr marL="34289" indent="0">
              <a:buNone/>
            </a:pPr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Technologické linky 4L</a:t>
            </a:r>
          </a:p>
          <a:p>
            <a:endParaRPr lang="cs-CZ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Soustřeďování dříví z porostu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zpravidla dočasné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Minimální šířka technologické linky je 2 m</a:t>
            </a:r>
          </a:p>
          <a:p>
            <a:r>
              <a:rPr lang="cs-CZ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Nejsou považovány za účelové komunikace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1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1L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2331721"/>
            <a:ext cx="3926205" cy="2945511"/>
          </a:xfrm>
          <a:scene3d>
            <a:camera prst="orthographicFront"/>
            <a:lightRig rig="threePt" dir="t"/>
          </a:scene3d>
          <a:sp3d prstMaterial="metal"/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67" y="1926770"/>
            <a:ext cx="2489454" cy="3319272"/>
          </a:xfr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6527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2L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" y="2331720"/>
            <a:ext cx="3922776" cy="29420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26" y="2331720"/>
            <a:ext cx="3922776" cy="2942082"/>
          </a:xfrm>
        </p:spPr>
      </p:pic>
    </p:spTree>
    <p:extLst>
      <p:ext uri="{BB962C8B-B14F-4D97-AF65-F5344CB8AC3E}">
        <p14:creationId xmlns:p14="http://schemas.microsoft.com/office/powerpoint/2010/main" val="4264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2L</a:t>
            </a:r>
            <a:endParaRPr lang="cs-CZ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8" y="2331719"/>
            <a:ext cx="3922776" cy="29420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90" y="2331719"/>
            <a:ext cx="3922776" cy="2942082"/>
          </a:xfrm>
        </p:spPr>
      </p:pic>
    </p:spTree>
    <p:extLst>
      <p:ext uri="{BB962C8B-B14F-4D97-AF65-F5344CB8AC3E}">
        <p14:creationId xmlns:p14="http://schemas.microsoft.com/office/powerpoint/2010/main" val="145228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Podmínka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Realizací projektu lesní cesty nesmí v rámci lesního majetku žadatele (= lesní hospodářský celek –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příslušná část zařizovacího obvodu - ZO) dojít k navýšení stávající hustoty lesních cest 1L a 2L nad její optimální hodnotu. </a:t>
            </a:r>
          </a:p>
        </p:txBody>
      </p:sp>
    </p:spTree>
    <p:extLst>
      <p:ext uri="{BB962C8B-B14F-4D97-AF65-F5344CB8AC3E}">
        <p14:creationId xmlns:p14="http://schemas.microsoft.com/office/powerpoint/2010/main" val="42087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67887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Hustota cestní sítě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1109" y="1537855"/>
            <a:ext cx="3990109" cy="4542904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VÝPOČET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hodnot velikosti majetku žadatele podle LHP/LHO nebo podle předložené </a:t>
            </a:r>
            <a:r>
              <a:rPr lang="cs-CZ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plochové</a:t>
            </a:r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tabulky</a:t>
            </a:r>
          </a:p>
          <a:p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celkové délky lesních cest 1L a 2L na majetku</a:t>
            </a:r>
          </a:p>
          <a:p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závislosti na transportních segmentech (A; B; C; D; E; 0)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9" y="2400300"/>
            <a:ext cx="3823097" cy="2768918"/>
          </a:xfrm>
        </p:spPr>
      </p:pic>
    </p:spTree>
    <p:extLst>
      <p:ext uri="{BB962C8B-B14F-4D97-AF65-F5344CB8AC3E}">
        <p14:creationId xmlns:p14="http://schemas.microsoft.com/office/powerpoint/2010/main" val="26728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373" y="609600"/>
            <a:ext cx="8468591" cy="135636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 je zapotřebí pro vyřízení žádosti?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případě výstavby </a:t>
            </a:r>
            <a:r>
              <a:rPr lang="cs-CZ" sz="3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lesní cesty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1L nebo 2L a v případě </a:t>
            </a:r>
            <a:r>
              <a:rPr lang="cs-CZ" sz="3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lesní svážnice (3L) nebo technologické linky (4L) na lesní cestu 1L nebo 2L proto žadatel předkládá odborné vyjádření ÚHÚL. </a:t>
            </a:r>
            <a:endParaRPr lang="cs-CZ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ostatních případech (rekonstrukce 1L bez zvýšení třídy, rekonstrukce 2L bez zvýšení třídy, rekonstrukce 2L na 1L) se odborné vyjádření ÚHÚL nepožaduje.</a:t>
            </a:r>
          </a:p>
        </p:txBody>
      </p:sp>
    </p:spTree>
    <p:extLst>
      <p:ext uri="{BB962C8B-B14F-4D97-AF65-F5344CB8AC3E}">
        <p14:creationId xmlns:p14="http://schemas.microsoft.com/office/powerpoint/2010/main" val="22217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49" y="609600"/>
            <a:ext cx="7891895" cy="135636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Co je zapotřebí pro vyřízení žádosti?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název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kód LHC / ZO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mapový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zákres se zřetelným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vyznačením  </a:t>
            </a:r>
          </a:p>
          <a:p>
            <a:pPr marL="34290" indent="0">
              <a:buNone/>
            </a:pP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trasy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posuzované cesty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projektu: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délku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navrhované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trasy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podstatu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 (výstavba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rekonstrukce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současnou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plánovanou třídu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lesní cesty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navrhovaný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 lesní cesty</a:t>
            </a:r>
          </a:p>
          <a:p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se aktuálně řeší?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1"/>
                </a:solidFill>
              </a:rPr>
              <a:t>-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4.3.2 Lesnická infrastruktura </a:t>
            </a:r>
            <a:endParaRPr lang="cs-CZ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PRV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8.4.2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Odstraňování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škod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34290" indent="0">
              <a:buNone/>
            </a:pP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způsobených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povodněmi </a:t>
            </a:r>
            <a:endParaRPr lang="cs-CZ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-129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660 Údržba a obnova kulturních a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venkovských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prvků pro rok 2017 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291" y="609600"/>
            <a:ext cx="7910599" cy="135636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 je zapotřebí pro vyřízení žádosti?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žadatel pochybnost o správném zařazení lesních cest na svém lesním majetku, lze před vydáním odborného vyjádření ÚHÚL požádat o revizi zatřídění lesních cest do jednotlivých kategorií.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Revizi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lze provést jenom ve vhodných klimatických podmínkách, tj. v době bez sněhové pokrývky. </a:t>
            </a:r>
          </a:p>
          <a:p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Problémy při posuzovaní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nedostatečné identifikační údaje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nejasnosti v charakteru stavby - nová   </a:t>
            </a: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cesta, rekonstrukce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chybějící délka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nesoulad s normou ČSN 73 6108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cesta na PUPFL?</a:t>
            </a:r>
          </a:p>
          <a:p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Problémy při posuzování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překročení modelové hustoty lesních </a:t>
            </a: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cest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rozdrobené vlastnictví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„ruční“ dohledávání parcel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malá výměra lesů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cesta neplní jiné podmínky – např. </a:t>
            </a: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nezpřístupňuje pozemky vlastníka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pokusy o cyklotrasy apod.</a:t>
            </a:r>
          </a:p>
          <a:p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713509"/>
            <a:ext cx="8297142" cy="5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891" y="550718"/>
            <a:ext cx="8104909" cy="139238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 8.4.2 Odstraňování škod způsobených povodněmi </a:t>
            </a:r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dotace na obnovu infrastruktury poškozené povodněmi)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rámci operace se podporují pouze projekty řešící situace, kdy povodeň způsobila zničení alespoň 20 % příslušného lesního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potenciálu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hodnotí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na vodních tocích a objektech na vodních tocích, na lesních cestách a na objektech lesních cest, na stržích a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sesuvech. 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Rozsah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zničení lesního potenciálu stanoví místním šetřením ÚHÚL.</a:t>
            </a:r>
          </a:p>
        </p:txBody>
      </p:sp>
    </p:spTree>
    <p:extLst>
      <p:ext uri="{BB962C8B-B14F-4D97-AF65-F5344CB8AC3E}">
        <p14:creationId xmlns:p14="http://schemas.microsoft.com/office/powerpoint/2010/main" val="6727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91" y="609600"/>
            <a:ext cx="7796299" cy="135636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 je zapotřebí pro vyřízení žádosti?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název a kód LHC</a:t>
            </a:r>
          </a:p>
          <a:p>
            <a:pPr lvl="0"/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stručný popis rozsahu povodňových škod na lesním majetku</a:t>
            </a:r>
          </a:p>
          <a:p>
            <a:pPr lvl="0"/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formulář „Podklady pro posouzení povodňové škody na lesním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majetku“</a:t>
            </a:r>
          </a:p>
          <a:p>
            <a:pPr lvl="0"/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mapový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zákres se zřetelným vyznačením poškozené části toku, cesty nebo plochy </a:t>
            </a:r>
            <a:endParaRPr lang="cs-CZ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Potvrzení </a:t>
            </a:r>
            <a:r>
              <a:rPr lang="cs-CZ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vodoprávního úřadu o výskytu povodně s časovou identifikací této </a:t>
            </a:r>
            <a:r>
              <a:rPr lang="cs-CZ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povodně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fotodokumentaci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poškozené části toku, cesty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" lvl="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plochy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tanovisko ÚHÚL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8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49" y="609600"/>
            <a:ext cx="7975023" cy="135636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 je zapotřebí pro vyřízení žádosti?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49" y="3109822"/>
            <a:ext cx="7404653" cy="2255808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šetření lze provést jenom ve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" indent="0">
              <a:buNone/>
            </a:pP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vhodných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klimatických podmínkách, tj.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době bez sněhové pokrývky. </a:t>
            </a:r>
          </a:p>
        </p:txBody>
      </p:sp>
    </p:spTree>
    <p:extLst>
      <p:ext uri="{BB962C8B-B14F-4D97-AF65-F5344CB8AC3E}">
        <p14:creationId xmlns:p14="http://schemas.microsoft.com/office/powerpoint/2010/main" val="10626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7" y="886691"/>
            <a:ext cx="7450282" cy="49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Poškození cest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A1. Poškození povrchu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cesty / odplavení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povrchu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A2. Poškození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krajnice/odplavení / odtržení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krajnice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A3. Zanešení svodnic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A4. Zanešení propustků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A5. Poškození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mostu / podemletí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křídel,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základů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A6.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Zničení/odplavení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svodnic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A7.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Zničení/odplavení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propustků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A8.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Zničení/odplavení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mostu</a:t>
            </a:r>
          </a:p>
          <a:p>
            <a:pPr marL="34290" indent="0">
              <a:buNone/>
            </a:pP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" y="716973"/>
            <a:ext cx="7949046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1314451"/>
            <a:ext cx="7406640" cy="64865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Cestní síť OPRL na stránkách ÚHÚL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" t="13019" r="450" b="2642"/>
          <a:stretch/>
        </p:blipFill>
        <p:spPr>
          <a:xfrm>
            <a:off x="1219978" y="1963103"/>
            <a:ext cx="6681187" cy="3542681"/>
          </a:xfrm>
          <a:prstGeom prst="rect">
            <a:avLst/>
          </a:prstGeom>
        </p:spPr>
      </p:pic>
      <p:sp>
        <p:nvSpPr>
          <p:cNvPr id="5" name="Šipka doprava se zářezem 4"/>
          <p:cNvSpPr/>
          <p:nvPr/>
        </p:nvSpPr>
        <p:spPr>
          <a:xfrm>
            <a:off x="3514726" y="2911793"/>
            <a:ext cx="531495" cy="13716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10601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26" y="696190"/>
            <a:ext cx="3661065" cy="54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" y="444211"/>
            <a:ext cx="7789719" cy="58422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60472" y="5798127"/>
            <a:ext cx="26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HS Jizerské Hory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2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483176"/>
            <a:ext cx="7741228" cy="580592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7753" y="5919765"/>
            <a:ext cx="26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HS Jizerské Hory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83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09" y="367144"/>
            <a:ext cx="4281056" cy="5708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70514" y="5705887"/>
            <a:ext cx="26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HS Jizerské Hory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4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Poškození toků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	B1. Poškození břehů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B2.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Zanesení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koryta toků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splaveninami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B3. Úplná změna průběhu koryta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B4. Poškození částí podélných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>
              <a:buNone/>
            </a:pP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příčných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objektů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B5.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Zničení / odplavení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podélných a </a:t>
            </a:r>
            <a:endParaRPr lang="cs-CZ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>
              <a:buNone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příčných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objektů </a:t>
            </a:r>
          </a:p>
          <a:p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763732"/>
            <a:ext cx="7335982" cy="550198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52354" y="5896386"/>
            <a:ext cx="26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 :HS Jizerské Hory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64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2" y="522144"/>
            <a:ext cx="7297882" cy="54734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02829" y="5444837"/>
            <a:ext cx="26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 :HS Jizerské Hory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1314451"/>
            <a:ext cx="7406640" cy="63150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Cestní síť OPRL na stránkách ÚHÚL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" t="12919" r="311" b="2485"/>
          <a:stretch/>
        </p:blipFill>
        <p:spPr>
          <a:xfrm>
            <a:off x="1221053" y="1945958"/>
            <a:ext cx="6679037" cy="3553476"/>
          </a:xfrm>
          <a:prstGeom prst="rect">
            <a:avLst/>
          </a:prstGeom>
        </p:spPr>
      </p:pic>
      <p:sp>
        <p:nvSpPr>
          <p:cNvPr id="5" name="Šipka doprava se zářezem 4"/>
          <p:cNvSpPr/>
          <p:nvPr/>
        </p:nvSpPr>
        <p:spPr>
          <a:xfrm>
            <a:off x="2185988" y="4783456"/>
            <a:ext cx="600075" cy="197168"/>
          </a:xfrm>
          <a:prstGeom prst="notch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23191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6" y="924791"/>
            <a:ext cx="7839942" cy="522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6" y="862445"/>
            <a:ext cx="7824357" cy="52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852054"/>
            <a:ext cx="7933460" cy="52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5264" y="146648"/>
            <a:ext cx="7406640" cy="724619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Celkové poškození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557" y="694425"/>
            <a:ext cx="8704053" cy="55597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C1. Poškození 20 % a více povrchu cesty tak, že cesta je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nesjízdná / odnesená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vozovka,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krajnice;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odplavené, podemleté opěrn</a:t>
            </a:r>
            <a:r>
              <a:rPr lang="cs-CZ" sz="2400" strike="sngStrik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zdi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zanesené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svodnice, propustky,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C2. Poškození propustků a mostů v takovém rozsahu, že cesta je nesjízdná a území nad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poškozeným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místem není přístupné - jde o víc jak 20 % z celkové plochy lesa zpřístupňované danou cestou, což lze definovat jako území dané přírodními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hranicemi - hřebeny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údolími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vodními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toky nebo  </a:t>
            </a:r>
          </a:p>
        </p:txBody>
      </p:sp>
    </p:spTree>
    <p:extLst>
      <p:ext uri="{BB962C8B-B14F-4D97-AF65-F5344CB8AC3E}">
        <p14:creationId xmlns:p14="http://schemas.microsoft.com/office/powerpoint/2010/main" val="18630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68" y="193964"/>
            <a:ext cx="7406640" cy="51340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Celkové poškození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7805" y="854015"/>
            <a:ext cx="8566030" cy="51240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Poškození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propustků a mostů v takovém rozsahu, že cesta je nesjízdná a celková škoda přesahuje 20 % celkové hodnoty poškozené cesty podle účetnictví. 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C4. Poškození vodního toku v délce vetší než 20 % z celkové délky posuzovaného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toku / narušené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břehy,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zanesené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koryto, změněné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koryto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C5. Poškození příčných a podélných objektů ve vodním toku v délce vetší než 20 % celkové délky úprav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2309" y="129396"/>
            <a:ext cx="7278492" cy="63835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Celkové poškození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2309" y="1080655"/>
            <a:ext cx="8566031" cy="50603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Poškození příčných a podélných objektů ve vodním toku v hodnotě vetší než 20 % celkové hodnoty úprav daného toku podle účetnictví nebo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C7. Celkové zničení příčných 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nebo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podélných objektů ve vodním toku v rozsahu větším než 20 % celkového počtu těchto objektů.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C8. Celkové poškození povrchu 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pozemku / porostu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rozsahu větším než 20 % celkové výměry dotčené parcely nebo 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JPRL.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C9. Poškození objektů - zdí, cest, toků stržemi nebo 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sesuvy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tak, že tyto objekty neplní svojí funkci, nebo hrozí bezprostřední nebezpečí jejich poškození, nebo poškození a zničení jiných 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objektů a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 v blízkosti takto poškozených ploch podle C1-C7. </a:t>
            </a:r>
          </a:p>
        </p:txBody>
      </p:sp>
    </p:spTree>
    <p:extLst>
      <p:ext uri="{BB962C8B-B14F-4D97-AF65-F5344CB8AC3E}">
        <p14:creationId xmlns:p14="http://schemas.microsoft.com/office/powerpoint/2010/main" val="386892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768927"/>
            <a:ext cx="8042565" cy="53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Způsob hodnocení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Stanovení 20 % potenciálu:</a:t>
            </a:r>
          </a:p>
          <a:p>
            <a:pPr marL="34290" indent="0">
              <a:buNone/>
            </a:pPr>
            <a:endParaRPr lang="cs-CZ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hodnotí se na vodních tocích a objektech na vodních tocích, </a:t>
            </a:r>
            <a:endParaRPr lang="cs-CZ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lesních cestách a na objektech lesních cest, </a:t>
            </a:r>
            <a:endParaRPr lang="cs-CZ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stržích a sesuvech </a:t>
            </a:r>
          </a:p>
          <a:p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3" y="602673"/>
            <a:ext cx="8077673" cy="57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" y="539283"/>
            <a:ext cx="7845136" cy="555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090" y="845389"/>
            <a:ext cx="8020409" cy="77637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Cestní síť OPRL na stránkách ÚHÚL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67" t="12736" r="-258" b="2925"/>
          <a:stretch/>
        </p:blipFill>
        <p:spPr>
          <a:xfrm>
            <a:off x="1172427" y="1937386"/>
            <a:ext cx="6776288" cy="3542681"/>
          </a:xfrm>
          <a:prstGeom prst="rect">
            <a:avLst/>
          </a:prstGeom>
        </p:spPr>
      </p:pic>
      <p:sp>
        <p:nvSpPr>
          <p:cNvPr id="5" name="Šipka doprava se zářezem 4"/>
          <p:cNvSpPr/>
          <p:nvPr/>
        </p:nvSpPr>
        <p:spPr>
          <a:xfrm>
            <a:off x="623786" y="4920615"/>
            <a:ext cx="548640" cy="13716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17303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76625"/>
            <a:ext cx="7668491" cy="64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Polní cesty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roku 2017 ÚHÚL potvrzuje v rámci programu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MZe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„129 660 Údržba a obnova kulturních a venkovských prvků“ 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návaznost polních cest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síť lesních odvozních cest. </a:t>
            </a:r>
            <a:endParaRPr lang="cs-CZ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lze prověřit zde http://geoportal.uhul.cz/OPRLMapNew/</a:t>
            </a:r>
          </a:p>
          <a:p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zrychlení procesu posuzovaní je nutné uvést / doložit:</a:t>
            </a:r>
          </a:p>
          <a:p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mapový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zákres se zřetelným vyznačením trasy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34290" indent="0">
              <a:buNone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posuzované polní cesty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36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49" y="609600"/>
            <a:ext cx="7954241" cy="135636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zapotřebí pro vyřízení žádosti?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případě připojení polních cest lze požádat o prověření situace, zda uvažovaná lesní cesta nebo jiná dopravní trasa  v lese skutečně je lesní odvozní cestou. </a:t>
            </a:r>
          </a:p>
          <a:p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Revizi lze provést jenom ve vhodných klimatických podmínkách, tj. v době bez sněhové pokrývky. </a:t>
            </a:r>
          </a:p>
          <a:p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0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1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Otázky?</a:t>
            </a:r>
            <a:endParaRPr lang="cs-CZ" sz="115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79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9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17473" y="2919845"/>
            <a:ext cx="400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Roman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Bystrický, PhD.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ÚHÚL Brandýs nad Labem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Pobočka Jablonec nad Nisou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Jungmannova 10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466 01 Jablonec nad Nisou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Tel: 480 032 329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Mail: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bystricky.roman@uhul.cz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95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49" y="609600"/>
            <a:ext cx="7933459" cy="135636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Cestní síť OPRL na stránkách ÚHÚL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" t="11887" r="-258" b="3208"/>
          <a:stretch/>
        </p:blipFill>
        <p:spPr>
          <a:xfrm>
            <a:off x="1406106" y="1926361"/>
            <a:ext cx="6668219" cy="3917255"/>
          </a:xfrm>
          <a:prstGeom prst="rect">
            <a:avLst/>
          </a:prstGeom>
        </p:spPr>
      </p:pic>
      <p:sp>
        <p:nvSpPr>
          <p:cNvPr id="5" name="Šipka doprava se zářezem 4"/>
          <p:cNvSpPr/>
          <p:nvPr/>
        </p:nvSpPr>
        <p:spPr>
          <a:xfrm rot="11763016">
            <a:off x="3214688" y="3549016"/>
            <a:ext cx="788670" cy="231458"/>
          </a:xfrm>
          <a:prstGeom prst="notch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98552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49" y="609600"/>
            <a:ext cx="7912677" cy="124507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Cestní síť OPRL na stránkách ÚHÚL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4" t="12169" r="273" b="2642"/>
          <a:stretch/>
        </p:blipFill>
        <p:spPr>
          <a:xfrm>
            <a:off x="1423358" y="2091961"/>
            <a:ext cx="6694099" cy="36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711" y="799381"/>
            <a:ext cx="8562109" cy="91786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Cestní síť OPRL na stránkách ÚHÚL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" t="12170" r="626" b="3208"/>
          <a:stretch/>
        </p:blipFill>
        <p:spPr>
          <a:xfrm>
            <a:off x="1219978" y="1903418"/>
            <a:ext cx="6733577" cy="3648973"/>
          </a:xfrm>
          <a:prstGeom prst="rect">
            <a:avLst/>
          </a:prstGeom>
        </p:spPr>
      </p:pic>
      <p:sp>
        <p:nvSpPr>
          <p:cNvPr id="5" name="Šipka doprava se zářezem 4"/>
          <p:cNvSpPr/>
          <p:nvPr/>
        </p:nvSpPr>
        <p:spPr>
          <a:xfrm>
            <a:off x="422735" y="4097656"/>
            <a:ext cx="797243" cy="154305"/>
          </a:xfrm>
          <a:prstGeom prst="notch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2030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 4.3.2 Lesnická infrastruktura</a:t>
            </a:r>
            <a:endParaRPr lang="cs-CZ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79" y="1743749"/>
            <a:ext cx="6650182" cy="4433454"/>
          </a:xfrm>
        </p:spPr>
      </p:pic>
    </p:spTree>
    <p:extLst>
      <p:ext uri="{BB962C8B-B14F-4D97-AF65-F5344CB8AC3E}">
        <p14:creationId xmlns:p14="http://schemas.microsoft.com/office/powerpoint/2010/main" val="17054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MSAktivni xmlns="816bb042-5ef7-4ef6-8069-6f3926958378">
      <UserInfo>
        <DisplayName/>
        <AccountId xsi:nil="true"/>
        <AccountType/>
      </UserInfo>
    </DMSAktivni>
    <DMSKeyWords xmlns="816bb042-5ef7-4ef6-8069-6f3926958378">
      <Value>17</Value>
    </DMSKeyWords>
    <DMSStav xmlns="816bb042-5ef7-4ef6-8069-6f3926958378">23</DMSStav>
    <UtvarZadavatele xmlns="816bb042-5ef7-4ef6-8069-6f3926958378" xsi:nil="true"/>
    <Poznamka xmlns="816bb042-5ef7-4ef6-8069-6f3926958378" xsi:nil="true"/>
    <DMSKonto xmlns="816bb042-5ef7-4ef6-8069-6f3926958378">50</DMSKonto>
    <DMSOverovatel xmlns="816bb042-5ef7-4ef6-8069-6f3926958378">
      <UserInfo>
        <DisplayName/>
        <AccountId xsi:nil="true"/>
        <AccountType/>
      </UserInfo>
    </DMSOverovatel>
    <CJednaci xmlns="816bb042-5ef7-4ef6-8069-6f3926958378" xsi:nil="true"/>
    <DMSZadavatel xmlns="816bb042-5ef7-4ef6-8069-6f3926958378">
      <UserInfo>
        <DisplayName/>
        <AccountId xsi:nil="true"/>
        <AccountType/>
      </UserInfo>
    </DMSZadavatel>
    <DMSZpracovatel xmlns="816bb042-5ef7-4ef6-8069-6f3926958378">
      <UserInfo>
        <DisplayName/>
        <AccountId xsi:nil="true"/>
        <AccountType/>
      </UserInfo>
    </DMSZpracovatel>
    <DMSPriorita xmlns="816bb042-5ef7-4ef6-8069-6f3926958378">Neurčená</DMSPriorita>
    <InternalNo xmlns="816bb042-5ef7-4ef6-8069-6f3926958378" xsi:nil="true"/>
    <WFLUkoly xmlns="816bb042-5ef7-4ef6-8069-6f3926958378"/>
  </documentManagement>
</p:properties>
</file>

<file path=customXml/item3.xml><?xml version="1.0" encoding="utf-8"?>
<?mso-contentType ?>
<customXsn xmlns="http://schemas.microsoft.com/office/2006/metadata/customXsn">
  <xsnLocation>http://uhul-alfa/_cts/RizenyDokument/ae9bbb4b49b8eddacustomXsn.xsn</xsnLocation>
  <cached>False</cached>
  <openByDefault>True</openByDefault>
  <xsnScope>http://uhul-alfa</xsnScope>
</customXs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Řízený dokument" ma:contentTypeID="0x0101001895CABB9B9AAB4DB934A98BDA3CCDFA005B5561AFB586D54ABB1D6707AB7C99C5" ma:contentTypeVersion="12" ma:contentTypeDescription="" ma:contentTypeScope="" ma:versionID="6f9bee057125ed398537cf4e6c31b84a">
  <xsd:schema xmlns:xsd="http://www.w3.org/2001/XMLSchema" xmlns:xs="http://www.w3.org/2001/XMLSchema" xmlns:p="http://schemas.microsoft.com/office/2006/metadata/properties" xmlns:ns2="816bb042-5ef7-4ef6-8069-6f3926958378" targetNamespace="http://schemas.microsoft.com/office/2006/metadata/properties" ma:root="true" ma:fieldsID="79712305fe1c9e535c465fa79f277789" ns2:_="">
    <xsd:import namespace="816bb042-5ef7-4ef6-8069-6f3926958378"/>
    <xsd:element name="properties">
      <xsd:complexType>
        <xsd:sequence>
          <xsd:element name="documentManagement">
            <xsd:complexType>
              <xsd:all>
                <xsd:element ref="ns2:InternalNo" minOccurs="0"/>
                <xsd:element ref="ns2:UtvarZadavatele" minOccurs="0"/>
                <xsd:element ref="ns2:CJednaci" minOccurs="0"/>
                <xsd:element ref="ns2:DMSPriorita" minOccurs="0"/>
                <xsd:element ref="ns2:Poznamka" minOccurs="0"/>
                <xsd:element ref="ns2:DMSStav" minOccurs="0"/>
                <xsd:element ref="ns2:DMSAktivni" minOccurs="0"/>
                <xsd:element ref="ns2:DMSZadavatel" minOccurs="0"/>
                <xsd:element ref="ns2:DMSZpracovatel" minOccurs="0"/>
                <xsd:element ref="ns2:DMSOverovatel" minOccurs="0"/>
                <xsd:element ref="ns2:DMSKeyWords" minOccurs="0"/>
                <xsd:element ref="ns2:WFLUkoly" minOccurs="0"/>
                <xsd:element ref="ns2:DMSKonto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b042-5ef7-4ef6-8069-6f3926958378" elementFormDefault="qualified">
    <xsd:import namespace="http://schemas.microsoft.com/office/2006/documentManagement/types"/>
    <xsd:import namespace="http://schemas.microsoft.com/office/infopath/2007/PartnerControls"/>
    <xsd:element name="InternalNo" ma:index="8" nillable="true" ma:displayName="Interní č." ma:internalName="InternalNo">
      <xsd:simpleType>
        <xsd:restriction base="dms:Text">
          <xsd:maxLength value="255"/>
        </xsd:restriction>
      </xsd:simpleType>
    </xsd:element>
    <xsd:element name="UtvarZadavatele" ma:index="9" nillable="true" ma:displayName="Útvar zadavatele" ma:internalName="UtvarZadavatele">
      <xsd:simpleType>
        <xsd:restriction base="dms:Text">
          <xsd:maxLength value="255"/>
        </xsd:restriction>
      </xsd:simpleType>
    </xsd:element>
    <xsd:element name="CJednaci" ma:index="10" nillable="true" ma:displayName="Č. jednací" ma:description="Jednací číslo dokumentu" ma:internalName="CJednaci">
      <xsd:simpleType>
        <xsd:restriction base="dms:Text">
          <xsd:maxLength value="255"/>
        </xsd:restriction>
      </xsd:simpleType>
    </xsd:element>
    <xsd:element name="DMSPriorita" ma:index="11" nillable="true" ma:displayName="Priorita dokumentu" ma:default="Neurčená" ma:description="Priorita dokumentu" ma:format="Dropdown" ma:internalName="DMSPriorita">
      <xsd:simpleType>
        <xsd:restriction base="dms:Choice">
          <xsd:enumeration value="Neurčená"/>
          <xsd:enumeration value="Nízká"/>
          <xsd:enumeration value="Střední"/>
          <xsd:enumeration value="Vysoká"/>
        </xsd:restriction>
      </xsd:simpleType>
    </xsd:element>
    <xsd:element name="Poznamka" ma:index="12" nillable="true" ma:displayName="Poznámka" ma:description="Poznámka" ma:internalName="Poznamka">
      <xsd:simpleType>
        <xsd:restriction base="dms:Note">
          <xsd:maxLength value="255"/>
        </xsd:restriction>
      </xsd:simpleType>
    </xsd:element>
    <xsd:element name="DMSStav" ma:index="13" nillable="true" ma:displayName="Stav dokumentu" ma:list="{ae17fb1d-ef60-424c-8959-c6a6ee35230d}" ma:internalName="DMSStav" ma:showField="Title" ma:web="816bb042-5ef7-4ef6-8069-6f3926958378">
      <xsd:simpleType>
        <xsd:restriction base="dms:Lookup"/>
      </xsd:simpleType>
    </xsd:element>
    <xsd:element name="DMSAktivni" ma:index="14" nillable="true" ma:displayName="Aktivní uživatel" ma:description="Uživatel aktuálně pracující s dokumentem" ma:list="UserInfo" ma:SharePointGroup="0" ma:internalName="DMSAktivni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MSZadavatel" ma:index="15" nillable="true" ma:displayName="Zadavatel" ma:description="Zadavatel DMS dokumentu" ma:list="UserInfo" ma:SharePointGroup="9" ma:internalName="DMSZadavatel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MSZpracovatel" ma:index="16" nillable="true" ma:displayName="Zpracovatel" ma:description="Zpracovatel DMS dokumentu" ma:list="UserInfo" ma:SharePointGroup="12" ma:internalName="DMSZpracovatel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MSOverovatel" ma:index="17" nillable="true" ma:displayName="Ověřovatel" ma:description="Ověřovatel DMS" ma:list="UserInfo" ma:SharePointGroup="10" ma:internalName="DMSOverovatel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MSKeyWords" ma:index="18" nillable="true" ma:displayName="Klíčová slova DMS" ma:description="Klíčová slova DMS" ma:list="{6adf177c-46dd-45db-bb0f-bc026869761e}" ma:internalName="DMSKeyWords" ma:showField="Title" ma:web="816bb042-5ef7-4ef6-8069-6f39269583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WFLUkoly" ma:index="19" nillable="true" ma:displayName="WFLUkoly" ma:description="Výběr z WFL úkolů v seznamu HelpDesk" ma:list="{ef58b102-a70d-4fc5-9d7b-ea7d6fb59cc2}" ma:internalName="WFLUkoly" ma:showField="Title" ma:web="816bb042-5ef7-4ef6-8069-6f39269583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MSKonto" ma:index="20" ma:displayName="Konto" ma:description="Konto DMS" ma:list="{c9638827-c03d-4a90-aba7-8bb809eab942}" ma:internalName="DMSKonto" ma:showField="Identifikace" ma:web="816bb042-5ef7-4ef6-8069-6f3926958378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89F27D-F0E2-4D27-8E6A-65C414557B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B276F3-137A-4A01-8B0F-C99FE94EC5F7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16bb042-5ef7-4ef6-8069-6f3926958378"/>
  </ds:schemaRefs>
</ds:datastoreItem>
</file>

<file path=customXml/itemProps3.xml><?xml version="1.0" encoding="utf-8"?>
<ds:datastoreItem xmlns:ds="http://schemas.openxmlformats.org/officeDocument/2006/customXml" ds:itemID="{6635B3A8-7A8C-4740-BAF2-58D2E7049D6F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851C632D-2B64-4B20-A1DF-9EBA767AE0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bb042-5ef7-4ef6-8069-6f39269583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917</TotalTime>
  <Words>1019</Words>
  <Application>Microsoft Office PowerPoint</Application>
  <PresentationFormat>Předvádění na obrazovce (4:3)</PresentationFormat>
  <Paragraphs>160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Corbel</vt:lpstr>
      <vt:lpstr>Times New Roman</vt:lpstr>
      <vt:lpstr>Základ</vt:lpstr>
      <vt:lpstr>Infrastruktura v lesích  (stavby určené pro plnění funkcí lesa) Posuzování žádostí o dotaci z pohledu ÚHÚL (operace 4.3.2 Lesnická infrastruktura;  8.4.2 Odstraňování škod způsobených povodněmi Písek 27.4. 2017 </vt:lpstr>
      <vt:lpstr>Co se aktuálně řeší?</vt:lpstr>
      <vt:lpstr>Cestní síť OPRL na stránkách ÚHÚL</vt:lpstr>
      <vt:lpstr>Cestní síť OPRL na stránkách ÚHÚL</vt:lpstr>
      <vt:lpstr>Cestní síť OPRL na stránkách ÚHÚL</vt:lpstr>
      <vt:lpstr>Cestní síť OPRL na stránkách ÚHÚL</vt:lpstr>
      <vt:lpstr>Cestní síť OPRL na stránkách ÚHÚL</vt:lpstr>
      <vt:lpstr>Cestní síť OPRL na stránkách ÚHÚL</vt:lpstr>
      <vt:lpstr>PRV 4.3.2 Lesnická infrastruktura</vt:lpstr>
      <vt:lpstr>Lesní cesty 1. třídy - 1L</vt:lpstr>
      <vt:lpstr>Lesní cesty 2. třídy - 2L</vt:lpstr>
      <vt:lpstr>Dopravní trasy pro produkční funkce lesa- 3L, 4L</vt:lpstr>
      <vt:lpstr>1L</vt:lpstr>
      <vt:lpstr>2L</vt:lpstr>
      <vt:lpstr>2L</vt:lpstr>
      <vt:lpstr>Podmínka</vt:lpstr>
      <vt:lpstr>Hustota cestní sítě </vt:lpstr>
      <vt:lpstr>Co je zapotřebí pro vyřízení žádosti?</vt:lpstr>
      <vt:lpstr>Co je zapotřebí pro vyřízení žádosti?</vt:lpstr>
      <vt:lpstr>Co je zapotřebí pro vyřízení žádosti?</vt:lpstr>
      <vt:lpstr>Problémy při posuzovaní</vt:lpstr>
      <vt:lpstr>Problémy při posuzování </vt:lpstr>
      <vt:lpstr>Prezentace aplikace PowerPoint</vt:lpstr>
      <vt:lpstr>PRV 8.4.2 Odstraňování škod způsobených povodněmi (dotace na obnovu infrastruktury poškozené povodněmi)</vt:lpstr>
      <vt:lpstr>Co je zapotřebí pro vyřízení žádosti?</vt:lpstr>
      <vt:lpstr>Co je zapotřebí pro vyřízení žádosti?</vt:lpstr>
      <vt:lpstr>Prezentace aplikace PowerPoint</vt:lpstr>
      <vt:lpstr>Poškození cest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Poškození toků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Celkové poškození</vt:lpstr>
      <vt:lpstr>Celkové poškození</vt:lpstr>
      <vt:lpstr>Celkové poškození</vt:lpstr>
      <vt:lpstr>Prezentace aplikace PowerPoint</vt:lpstr>
      <vt:lpstr>Způsob hodnocení</vt:lpstr>
      <vt:lpstr>Prezentace aplikace PowerPoint</vt:lpstr>
      <vt:lpstr>Prezentace aplikace PowerPoint</vt:lpstr>
      <vt:lpstr>Prezentace aplikace PowerPoint</vt:lpstr>
      <vt:lpstr>Polní cesty</vt:lpstr>
      <vt:lpstr>Co je zapotřebí pro vyřízení žádosti?</vt:lpstr>
      <vt:lpstr>Otázky?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Sablona CJ</dc:title>
  <dc:creator>SCHMIEDT Kateřina</dc:creator>
  <cp:lastModifiedBy>BYSTRICKÝ Roman Ing., Ph.D.</cp:lastModifiedBy>
  <cp:revision>69</cp:revision>
  <cp:lastPrinted>2017-04-05T16:22:25Z</cp:lastPrinted>
  <dcterms:created xsi:type="dcterms:W3CDTF">2017-02-03T05:38:43Z</dcterms:created>
  <dcterms:modified xsi:type="dcterms:W3CDTF">2017-04-26T22:40:59Z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0x0101001895CABB9B9AAB4DB934A98BDA3CCDFA005B5561AFB586D54ABB1D6707AB7C99C5</vt:lpwstr>
  </property>
</Properties>
</file>