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0" r:id="rId3"/>
    <p:sldId id="314" r:id="rId4"/>
    <p:sldId id="293" r:id="rId5"/>
    <p:sldId id="299" r:id="rId6"/>
    <p:sldId id="257" r:id="rId7"/>
    <p:sldId id="265" r:id="rId8"/>
    <p:sldId id="263" r:id="rId9"/>
    <p:sldId id="266" r:id="rId10"/>
    <p:sldId id="264" r:id="rId11"/>
    <p:sldId id="269" r:id="rId12"/>
    <p:sldId id="270" r:id="rId13"/>
    <p:sldId id="260" r:id="rId14"/>
    <p:sldId id="258" r:id="rId15"/>
    <p:sldId id="296" r:id="rId16"/>
    <p:sldId id="271" r:id="rId17"/>
    <p:sldId id="272" r:id="rId18"/>
    <p:sldId id="273" r:id="rId19"/>
    <p:sldId id="304" r:id="rId20"/>
    <p:sldId id="259" r:id="rId21"/>
    <p:sldId id="282" r:id="rId22"/>
    <p:sldId id="274" r:id="rId23"/>
    <p:sldId id="275" r:id="rId24"/>
    <p:sldId id="276" r:id="rId25"/>
    <p:sldId id="277" r:id="rId26"/>
    <p:sldId id="278" r:id="rId27"/>
    <p:sldId id="279" r:id="rId28"/>
    <p:sldId id="280" r:id="rId29"/>
    <p:sldId id="281" r:id="rId30"/>
    <p:sldId id="285" r:id="rId31"/>
    <p:sldId id="284" r:id="rId32"/>
    <p:sldId id="283" r:id="rId33"/>
    <p:sldId id="288" r:id="rId34"/>
    <p:sldId id="287" r:id="rId35"/>
    <p:sldId id="297" r:id="rId36"/>
    <p:sldId id="286" r:id="rId37"/>
    <p:sldId id="289" r:id="rId38"/>
    <p:sldId id="290" r:id="rId39"/>
    <p:sldId id="298" r:id="rId40"/>
    <p:sldId id="291" r:id="rId41"/>
    <p:sldId id="267" r:id="rId42"/>
    <p:sldId id="268" r:id="rId4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CC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5" d="100"/>
          <a:sy n="75" d="100"/>
        </p:scale>
        <p:origin x="-1056" y="-84"/>
      </p:cViewPr>
      <p:guideLst>
        <p:guide orient="horz" pos="2160"/>
        <p:guide pos="2880"/>
      </p:guideLst>
    </p:cSldViewPr>
  </p:slideViewPr>
  <p:notesTextViewPr>
    <p:cViewPr>
      <p:scale>
        <a:sx n="1" d="1"/>
        <a:sy n="1" d="1"/>
      </p:scale>
      <p:origin x="0" y="0"/>
    </p:cViewPr>
  </p:notesTextViewPr>
  <p:sorterViewPr>
    <p:cViewPr>
      <p:scale>
        <a:sx n="66" d="100"/>
        <a:sy n="66" d="100"/>
      </p:scale>
      <p:origin x="0" y="9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322A1D42-AEF1-43A0-9C9E-A2CC6D5B7E2B}" type="datetimeFigureOut">
              <a:rPr lang="cs-CZ" smtClean="0"/>
              <a:pPr/>
              <a:t>5.4.2017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AEAE88-DB5F-4D59-BC18-5FC17ECE5C49}" type="slidenum">
              <a:rPr lang="cs-CZ" smtClean="0"/>
              <a:pPr/>
              <a:t>‹#›</a:t>
            </a:fld>
            <a:endParaRPr lang="cs-CZ"/>
          </a:p>
        </p:txBody>
      </p:sp>
    </p:spTree>
    <p:extLst>
      <p:ext uri="{BB962C8B-B14F-4D97-AF65-F5344CB8AC3E}">
        <p14:creationId xmlns:p14="http://schemas.microsoft.com/office/powerpoint/2010/main" xmlns="" val="119542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22A1D42-AEF1-43A0-9C9E-A2CC6D5B7E2B}" type="datetimeFigureOut">
              <a:rPr lang="cs-CZ" smtClean="0"/>
              <a:pPr/>
              <a:t>5.4.2017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AEAE88-DB5F-4D59-BC18-5FC17ECE5C49}" type="slidenum">
              <a:rPr lang="cs-CZ" smtClean="0"/>
              <a:pPr/>
              <a:t>‹#›</a:t>
            </a:fld>
            <a:endParaRPr lang="cs-CZ"/>
          </a:p>
        </p:txBody>
      </p:sp>
    </p:spTree>
    <p:extLst>
      <p:ext uri="{BB962C8B-B14F-4D97-AF65-F5344CB8AC3E}">
        <p14:creationId xmlns:p14="http://schemas.microsoft.com/office/powerpoint/2010/main" xmlns="" val="137639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22A1D42-AEF1-43A0-9C9E-A2CC6D5B7E2B}" type="datetimeFigureOut">
              <a:rPr lang="cs-CZ" smtClean="0"/>
              <a:pPr/>
              <a:t>5.4.2017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AEAE88-DB5F-4D59-BC18-5FC17ECE5C49}" type="slidenum">
              <a:rPr lang="cs-CZ" smtClean="0"/>
              <a:pPr/>
              <a:t>‹#›</a:t>
            </a:fld>
            <a:endParaRPr lang="cs-CZ"/>
          </a:p>
        </p:txBody>
      </p:sp>
    </p:spTree>
    <p:extLst>
      <p:ext uri="{BB962C8B-B14F-4D97-AF65-F5344CB8AC3E}">
        <p14:creationId xmlns:p14="http://schemas.microsoft.com/office/powerpoint/2010/main" xmlns="" val="289064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22A1D42-AEF1-43A0-9C9E-A2CC6D5B7E2B}" type="datetimeFigureOut">
              <a:rPr lang="cs-CZ" smtClean="0"/>
              <a:pPr/>
              <a:t>5.4.2017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AEAE88-DB5F-4D59-BC18-5FC17ECE5C49}" type="slidenum">
              <a:rPr lang="cs-CZ" smtClean="0"/>
              <a:pPr/>
              <a:t>‹#›</a:t>
            </a:fld>
            <a:endParaRPr lang="cs-CZ"/>
          </a:p>
        </p:txBody>
      </p:sp>
    </p:spTree>
    <p:extLst>
      <p:ext uri="{BB962C8B-B14F-4D97-AF65-F5344CB8AC3E}">
        <p14:creationId xmlns:p14="http://schemas.microsoft.com/office/powerpoint/2010/main" xmlns="" val="1113941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smtClean="0"/>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322A1D42-AEF1-43A0-9C9E-A2CC6D5B7E2B}" type="datetimeFigureOut">
              <a:rPr lang="cs-CZ" smtClean="0"/>
              <a:pPr/>
              <a:t>5.4.2017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AEAE88-DB5F-4D59-BC18-5FC17ECE5C49}" type="slidenum">
              <a:rPr lang="cs-CZ" smtClean="0"/>
              <a:pPr/>
              <a:t>‹#›</a:t>
            </a:fld>
            <a:endParaRPr lang="cs-CZ"/>
          </a:p>
        </p:txBody>
      </p:sp>
    </p:spTree>
    <p:extLst>
      <p:ext uri="{BB962C8B-B14F-4D97-AF65-F5344CB8AC3E}">
        <p14:creationId xmlns:p14="http://schemas.microsoft.com/office/powerpoint/2010/main" xmlns="" val="167758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322A1D42-AEF1-43A0-9C9E-A2CC6D5B7E2B}" type="datetimeFigureOut">
              <a:rPr lang="cs-CZ" smtClean="0"/>
              <a:pPr/>
              <a:t>5.4.2017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DAEAE88-DB5F-4D59-BC18-5FC17ECE5C49}" type="slidenum">
              <a:rPr lang="cs-CZ" smtClean="0"/>
              <a:pPr/>
              <a:t>‹#›</a:t>
            </a:fld>
            <a:endParaRPr lang="cs-CZ"/>
          </a:p>
        </p:txBody>
      </p:sp>
    </p:spTree>
    <p:extLst>
      <p:ext uri="{BB962C8B-B14F-4D97-AF65-F5344CB8AC3E}">
        <p14:creationId xmlns:p14="http://schemas.microsoft.com/office/powerpoint/2010/main" xmlns="" val="2350884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322A1D42-AEF1-43A0-9C9E-A2CC6D5B7E2B}" type="datetimeFigureOut">
              <a:rPr lang="cs-CZ" smtClean="0"/>
              <a:pPr/>
              <a:t>5.4.2017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DAEAE88-DB5F-4D59-BC18-5FC17ECE5C49}" type="slidenum">
              <a:rPr lang="cs-CZ" smtClean="0"/>
              <a:pPr/>
              <a:t>‹#›</a:t>
            </a:fld>
            <a:endParaRPr lang="cs-CZ"/>
          </a:p>
        </p:txBody>
      </p:sp>
    </p:spTree>
    <p:extLst>
      <p:ext uri="{BB962C8B-B14F-4D97-AF65-F5344CB8AC3E}">
        <p14:creationId xmlns:p14="http://schemas.microsoft.com/office/powerpoint/2010/main" xmlns="" val="11264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322A1D42-AEF1-43A0-9C9E-A2CC6D5B7E2B}" type="datetimeFigureOut">
              <a:rPr lang="cs-CZ" smtClean="0"/>
              <a:pPr/>
              <a:t>5.4.2017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DAEAE88-DB5F-4D59-BC18-5FC17ECE5C49}" type="slidenum">
              <a:rPr lang="cs-CZ" smtClean="0"/>
              <a:pPr/>
              <a:t>‹#›</a:t>
            </a:fld>
            <a:endParaRPr lang="cs-CZ"/>
          </a:p>
        </p:txBody>
      </p:sp>
    </p:spTree>
    <p:extLst>
      <p:ext uri="{BB962C8B-B14F-4D97-AF65-F5344CB8AC3E}">
        <p14:creationId xmlns:p14="http://schemas.microsoft.com/office/powerpoint/2010/main" xmlns="" val="108425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A1D42-AEF1-43A0-9C9E-A2CC6D5B7E2B}" type="datetimeFigureOut">
              <a:rPr lang="cs-CZ" smtClean="0"/>
              <a:pPr/>
              <a:t>5.4.2017</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DAEAE88-DB5F-4D59-BC18-5FC17ECE5C49}" type="slidenum">
              <a:rPr lang="cs-CZ" smtClean="0"/>
              <a:pPr/>
              <a:t>‹#›</a:t>
            </a:fld>
            <a:endParaRPr lang="cs-CZ"/>
          </a:p>
        </p:txBody>
      </p:sp>
    </p:spTree>
    <p:extLst>
      <p:ext uri="{BB962C8B-B14F-4D97-AF65-F5344CB8AC3E}">
        <p14:creationId xmlns:p14="http://schemas.microsoft.com/office/powerpoint/2010/main" xmlns="" val="1156388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22A1D42-AEF1-43A0-9C9E-A2CC6D5B7E2B}" type="datetimeFigureOut">
              <a:rPr lang="cs-CZ" smtClean="0"/>
              <a:pPr/>
              <a:t>5.4.2017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DAEAE88-DB5F-4D59-BC18-5FC17ECE5C49}" type="slidenum">
              <a:rPr lang="cs-CZ" smtClean="0"/>
              <a:pPr/>
              <a:t>‹#›</a:t>
            </a:fld>
            <a:endParaRPr lang="cs-CZ"/>
          </a:p>
        </p:txBody>
      </p:sp>
    </p:spTree>
    <p:extLst>
      <p:ext uri="{BB962C8B-B14F-4D97-AF65-F5344CB8AC3E}">
        <p14:creationId xmlns:p14="http://schemas.microsoft.com/office/powerpoint/2010/main" xmlns="" val="94654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22A1D42-AEF1-43A0-9C9E-A2CC6D5B7E2B}" type="datetimeFigureOut">
              <a:rPr lang="cs-CZ" smtClean="0"/>
              <a:pPr/>
              <a:t>5.4.2017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DAEAE88-DB5F-4D59-BC18-5FC17ECE5C49}" type="slidenum">
              <a:rPr lang="cs-CZ" smtClean="0"/>
              <a:pPr/>
              <a:t>‹#›</a:t>
            </a:fld>
            <a:endParaRPr lang="cs-CZ"/>
          </a:p>
        </p:txBody>
      </p:sp>
    </p:spTree>
    <p:extLst>
      <p:ext uri="{BB962C8B-B14F-4D97-AF65-F5344CB8AC3E}">
        <p14:creationId xmlns:p14="http://schemas.microsoft.com/office/powerpoint/2010/main" xmlns="" val="1383584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A1D42-AEF1-43A0-9C9E-A2CC6D5B7E2B}" type="datetimeFigureOut">
              <a:rPr lang="cs-CZ" smtClean="0"/>
              <a:pPr/>
              <a:t>5.4.2017</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EAE88-DB5F-4D59-BC18-5FC17ECE5C49}" type="slidenum">
              <a:rPr lang="cs-CZ" smtClean="0"/>
              <a:pPr/>
              <a:t>‹#›</a:t>
            </a:fld>
            <a:endParaRPr lang="cs-CZ"/>
          </a:p>
        </p:txBody>
      </p:sp>
    </p:spTree>
    <p:extLst>
      <p:ext uri="{BB962C8B-B14F-4D97-AF65-F5344CB8AC3E}">
        <p14:creationId xmlns:p14="http://schemas.microsoft.com/office/powerpoint/2010/main" xmlns="" val="13932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0" y="-1"/>
            <a:ext cx="9144000" cy="399097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ctrTitle"/>
          </p:nvPr>
        </p:nvSpPr>
        <p:spPr/>
        <p:txBody>
          <a:bodyPr>
            <a:normAutofit/>
          </a:bodyPr>
          <a:lstStyle/>
          <a:p>
            <a:r>
              <a:rPr lang="cs-CZ" sz="8000" dirty="0" smtClean="0">
                <a:solidFill>
                  <a:srgbClr val="CCFF99"/>
                </a:solidFill>
                <a:latin typeface="Impact" panose="020B0806030902050204" pitchFamily="34" charset="0"/>
              </a:rPr>
              <a:t>Změny v normě </a:t>
            </a:r>
            <a:r>
              <a:rPr lang="cs-CZ" sz="8000" dirty="0" smtClean="0">
                <a:solidFill>
                  <a:srgbClr val="CCFF99"/>
                </a:solidFill>
                <a:latin typeface="Impact" panose="020B0806030902050204" pitchFamily="34" charset="0"/>
              </a:rPr>
              <a:t/>
            </a:r>
            <a:br>
              <a:rPr lang="cs-CZ" sz="8000" dirty="0" smtClean="0">
                <a:solidFill>
                  <a:srgbClr val="CCFF99"/>
                </a:solidFill>
                <a:latin typeface="Impact" panose="020B0806030902050204" pitchFamily="34" charset="0"/>
              </a:rPr>
            </a:br>
            <a:r>
              <a:rPr lang="cs-CZ" sz="8000" dirty="0" smtClean="0">
                <a:solidFill>
                  <a:srgbClr val="CCFF99"/>
                </a:solidFill>
                <a:latin typeface="Impact" panose="020B0806030902050204" pitchFamily="34" charset="0"/>
              </a:rPr>
              <a:t>ČSN 73 6108</a:t>
            </a:r>
            <a:endParaRPr lang="cs-CZ" sz="8000" dirty="0">
              <a:solidFill>
                <a:srgbClr val="CCFF99"/>
              </a:solidFill>
              <a:latin typeface="Impact" panose="020B0806030902050204" pitchFamily="34" charset="0"/>
            </a:endParaRPr>
          </a:p>
        </p:txBody>
      </p:sp>
      <p:sp>
        <p:nvSpPr>
          <p:cNvPr id="3" name="Podnadpis 2"/>
          <p:cNvSpPr>
            <a:spLocks noGrp="1"/>
          </p:cNvSpPr>
          <p:nvPr>
            <p:ph type="subTitle" idx="1"/>
          </p:nvPr>
        </p:nvSpPr>
        <p:spPr>
          <a:xfrm>
            <a:off x="1143000" y="4257675"/>
            <a:ext cx="6858000" cy="1000124"/>
          </a:xfrm>
        </p:spPr>
        <p:txBody>
          <a:bodyPr>
            <a:normAutofit fontScale="85000" lnSpcReduction="20000"/>
          </a:bodyPr>
          <a:lstStyle/>
          <a:p>
            <a:r>
              <a:rPr lang="cs-CZ" dirty="0" smtClean="0"/>
              <a:t>Ing. Jaroslav Tománek, Ph.D.</a:t>
            </a:r>
          </a:p>
          <a:p>
            <a:r>
              <a:rPr lang="cs-CZ" dirty="0" smtClean="0"/>
              <a:t>Katedra lesnických technologií a staveb</a:t>
            </a:r>
          </a:p>
          <a:p>
            <a:r>
              <a:rPr lang="cs-CZ" dirty="0" smtClean="0"/>
              <a:t>FLD, ČZU v Praze</a:t>
            </a:r>
            <a:endParaRPr lang="cs-CZ" dirty="0"/>
          </a:p>
        </p:txBody>
      </p:sp>
      <p:sp>
        <p:nvSpPr>
          <p:cNvPr id="4" name="AutoShape 2" descr="Výsledek obrázku pro fakulta lesnická a d&amp;rcaron;eva&amp;rcaron;ská logo"/>
          <p:cNvSpPr>
            <a:spLocks noChangeAspect="1" noChangeArrowheads="1"/>
          </p:cNvSpPr>
          <p:nvPr/>
        </p:nvSpPr>
        <p:spPr bwMode="auto">
          <a:xfrm>
            <a:off x="155575" y="-525463"/>
            <a:ext cx="5105400" cy="10953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51225" y="5491162"/>
            <a:ext cx="3895725" cy="835837"/>
          </a:xfrm>
          <a:prstGeom prst="rect">
            <a:avLst/>
          </a:prstGeom>
        </p:spPr>
      </p:pic>
    </p:spTree>
    <p:extLst>
      <p:ext uri="{BB962C8B-B14F-4D97-AF65-F5344CB8AC3E}">
        <p14:creationId xmlns:p14="http://schemas.microsoft.com/office/powerpoint/2010/main" xmlns="" val="2634107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bg1"/>
                </a:solidFill>
              </a:rPr>
              <a:t>Současné odvozní soupravy</a:t>
            </a:r>
            <a:endParaRPr lang="cs-CZ" b="1" dirty="0">
              <a:solidFill>
                <a:schemeClr val="bg1"/>
              </a:solidFill>
            </a:endParaRPr>
          </a:p>
        </p:txBody>
      </p:sp>
      <p:sp>
        <p:nvSpPr>
          <p:cNvPr id="3" name="Zástupný symbol pro obsah 2"/>
          <p:cNvSpPr>
            <a:spLocks noGrp="1"/>
          </p:cNvSpPr>
          <p:nvPr>
            <p:ph idx="1"/>
          </p:nvPr>
        </p:nvSpPr>
        <p:spPr/>
        <p:txBody>
          <a:bodyPr/>
          <a:lstStyle/>
          <a:p>
            <a:r>
              <a:rPr lang="cs-CZ" dirty="0" smtClean="0"/>
              <a:t>odhadováno 600 </a:t>
            </a:r>
            <a:r>
              <a:rPr lang="cs-CZ" dirty="0"/>
              <a:t>odvozních souprav provozovaných pro odvoz dříví v ČR </a:t>
            </a:r>
            <a:endParaRPr lang="cs-CZ" dirty="0" smtClean="0"/>
          </a:p>
          <a:p>
            <a:r>
              <a:rPr lang="cs-CZ" dirty="0" smtClean="0"/>
              <a:t>byly </a:t>
            </a:r>
            <a:r>
              <a:rPr lang="cs-CZ" dirty="0"/>
              <a:t>zjištěny podrobnější informace o 207 z nich. </a:t>
            </a:r>
            <a:endParaRPr lang="cs-CZ" dirty="0" smtClean="0"/>
          </a:p>
          <a:p>
            <a:endParaRPr lang="cs-CZ" dirty="0"/>
          </a:p>
          <a:p>
            <a:pPr marL="0" indent="0">
              <a:buNone/>
            </a:pPr>
            <a:r>
              <a:rPr lang="cs-CZ" b="1" dirty="0" smtClean="0"/>
              <a:t>Zjištěné zastoupení </a:t>
            </a:r>
            <a:r>
              <a:rPr lang="cs-CZ" b="1" dirty="0"/>
              <a:t>typů:</a:t>
            </a:r>
          </a:p>
          <a:p>
            <a:pPr lvl="0"/>
            <a:r>
              <a:rPr lang="cs-CZ" dirty="0" smtClean="0"/>
              <a:t>odvozní </a:t>
            </a:r>
            <a:r>
              <a:rPr lang="cs-CZ" dirty="0"/>
              <a:t>soupravy návěsové		53 %</a:t>
            </a:r>
          </a:p>
          <a:p>
            <a:pPr lvl="0"/>
            <a:r>
              <a:rPr lang="cs-CZ" dirty="0"/>
              <a:t>odvozní soupravy přívěsové		30 %</a:t>
            </a:r>
          </a:p>
          <a:p>
            <a:pPr lvl="0"/>
            <a:r>
              <a:rPr lang="cs-CZ" dirty="0"/>
              <a:t>odvozní soupravy </a:t>
            </a:r>
            <a:r>
              <a:rPr lang="cs-CZ" dirty="0" err="1"/>
              <a:t>polopřívěsové</a:t>
            </a:r>
            <a:r>
              <a:rPr lang="cs-CZ" dirty="0"/>
              <a:t>	17 %</a:t>
            </a:r>
          </a:p>
          <a:p>
            <a:endParaRPr lang="cs-CZ" dirty="0"/>
          </a:p>
        </p:txBody>
      </p:sp>
    </p:spTree>
    <p:extLst>
      <p:ext uri="{BB962C8B-B14F-4D97-AF65-F5344CB8AC3E}">
        <p14:creationId xmlns:p14="http://schemas.microsoft.com/office/powerpoint/2010/main" xmlns="" val="439376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1"/>
                </a:solidFill>
              </a:rPr>
              <a:t>Současné odvozní soupravy</a:t>
            </a:r>
            <a:endParaRPr lang="cs-CZ" b="1" dirty="0"/>
          </a:p>
        </p:txBody>
      </p:sp>
      <p:sp>
        <p:nvSpPr>
          <p:cNvPr id="3" name="Zástupný symbol pro obsah 2"/>
          <p:cNvSpPr>
            <a:spLocks noGrp="1"/>
          </p:cNvSpPr>
          <p:nvPr>
            <p:ph idx="1"/>
          </p:nvPr>
        </p:nvSpPr>
        <p:spPr/>
        <p:txBody>
          <a:bodyPr/>
          <a:lstStyle/>
          <a:p>
            <a:r>
              <a:rPr lang="cs-CZ" dirty="0" smtClean="0"/>
              <a:t>odvoz </a:t>
            </a:r>
            <a:r>
              <a:rPr lang="cs-CZ" dirty="0"/>
              <a:t>dříví </a:t>
            </a:r>
            <a:r>
              <a:rPr lang="cs-CZ" dirty="0" smtClean="0"/>
              <a:t>v</a:t>
            </a:r>
            <a:r>
              <a:rPr lang="cs-CZ" dirty="0"/>
              <a:t> současnosti realizován převážně tahači světových </a:t>
            </a:r>
            <a:r>
              <a:rPr lang="cs-CZ" dirty="0" smtClean="0"/>
              <a:t>značek - </a:t>
            </a:r>
            <a:r>
              <a:rPr lang="cs-CZ" dirty="0" err="1" smtClean="0"/>
              <a:t>Scania</a:t>
            </a:r>
            <a:r>
              <a:rPr lang="cs-CZ" dirty="0"/>
              <a:t>, Volvo, Man, Mercedes </a:t>
            </a:r>
            <a:r>
              <a:rPr lang="cs-CZ" dirty="0" smtClean="0"/>
              <a:t>…</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xmlns="" val="921414198"/>
              </p:ext>
            </p:extLst>
          </p:nvPr>
        </p:nvGraphicFramePr>
        <p:xfrm>
          <a:off x="628650" y="2832105"/>
          <a:ext cx="7886700" cy="3505200"/>
        </p:xfrm>
        <a:graphic>
          <a:graphicData uri="http://schemas.openxmlformats.org/drawingml/2006/table">
            <a:tbl>
              <a:tblPr firstRow="1" firstCol="1" bandRow="1">
                <a:tableStyleId>{93296810-A885-4BE3-A3E7-6D5BEEA58F35}</a:tableStyleId>
              </a:tblPr>
              <a:tblGrid>
                <a:gridCol w="3094741"/>
                <a:gridCol w="848609"/>
                <a:gridCol w="3094741"/>
                <a:gridCol w="848609"/>
              </a:tblGrid>
              <a:tr h="334486">
                <a:tc gridSpan="2">
                  <a:txBody>
                    <a:bodyPr/>
                    <a:lstStyle/>
                    <a:p>
                      <a:pPr algn="just">
                        <a:lnSpc>
                          <a:spcPct val="115000"/>
                        </a:lnSpc>
                        <a:spcAft>
                          <a:spcPts val="0"/>
                        </a:spcAft>
                      </a:pPr>
                      <a:r>
                        <a:rPr lang="cs-CZ" sz="2000" dirty="0">
                          <a:effectLst/>
                        </a:rPr>
                        <a:t>Zastoupení tažných </a:t>
                      </a:r>
                      <a:r>
                        <a:rPr lang="cs-CZ" sz="2000" dirty="0" smtClean="0">
                          <a:effectLst/>
                        </a:rPr>
                        <a:t>vozidel (%)</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cs-CZ"/>
                    </a:p>
                  </a:txBody>
                  <a:tcPr/>
                </a:tc>
                <a:tc gridSpan="2">
                  <a:txBody>
                    <a:bodyPr/>
                    <a:lstStyle/>
                    <a:p>
                      <a:pPr algn="just">
                        <a:lnSpc>
                          <a:spcPct val="115000"/>
                        </a:lnSpc>
                        <a:spcAft>
                          <a:spcPts val="0"/>
                        </a:spcAft>
                      </a:pPr>
                      <a:r>
                        <a:rPr lang="cs-CZ" sz="2000" dirty="0">
                          <a:effectLst/>
                        </a:rPr>
                        <a:t>Zastoupení přípojných vozidel </a:t>
                      </a:r>
                      <a:r>
                        <a:rPr lang="cs-CZ" sz="2000" dirty="0" smtClean="0">
                          <a:effectLst/>
                        </a:rPr>
                        <a:t>(%)</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cs-CZ"/>
                    </a:p>
                  </a:txBody>
                  <a:tcPr/>
                </a:tc>
              </a:tr>
              <a:tr h="334486">
                <a:tc>
                  <a:txBody>
                    <a:bodyPr/>
                    <a:lstStyle/>
                    <a:p>
                      <a:pPr algn="just">
                        <a:lnSpc>
                          <a:spcPct val="115000"/>
                        </a:lnSpc>
                        <a:spcAft>
                          <a:spcPts val="0"/>
                        </a:spcAft>
                      </a:pPr>
                      <a:r>
                        <a:rPr lang="cs-CZ" sz="2000">
                          <a:effectLst/>
                        </a:rPr>
                        <a:t>Scania</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33,33</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Doll</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43,00</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334486">
                <a:tc>
                  <a:txBody>
                    <a:bodyPr/>
                    <a:lstStyle/>
                    <a:p>
                      <a:pPr algn="just">
                        <a:lnSpc>
                          <a:spcPct val="115000"/>
                        </a:lnSpc>
                        <a:spcAft>
                          <a:spcPts val="0"/>
                        </a:spcAft>
                      </a:pPr>
                      <a:r>
                        <a:rPr lang="cs-CZ" sz="2000">
                          <a:effectLst/>
                        </a:rPr>
                        <a:t>Man</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24,15</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Lemex</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19,32</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334486">
                <a:tc>
                  <a:txBody>
                    <a:bodyPr/>
                    <a:lstStyle/>
                    <a:p>
                      <a:pPr algn="just">
                        <a:lnSpc>
                          <a:spcPct val="115000"/>
                        </a:lnSpc>
                        <a:spcAft>
                          <a:spcPts val="0"/>
                        </a:spcAft>
                      </a:pPr>
                      <a:r>
                        <a:rPr lang="cs-CZ" sz="2000">
                          <a:effectLst/>
                        </a:rPr>
                        <a:t>Volvo</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14,98</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Schwarzmüller</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10,14</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334486">
                <a:tc>
                  <a:txBody>
                    <a:bodyPr/>
                    <a:lstStyle/>
                    <a:p>
                      <a:pPr algn="just">
                        <a:lnSpc>
                          <a:spcPct val="115000"/>
                        </a:lnSpc>
                        <a:spcAft>
                          <a:spcPts val="0"/>
                        </a:spcAft>
                      </a:pPr>
                      <a:r>
                        <a:rPr lang="cs-CZ" sz="2000">
                          <a:effectLst/>
                        </a:rPr>
                        <a:t>Tatra</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14,49</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Bez určení výrobce</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10,14</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334486">
                <a:tc>
                  <a:txBody>
                    <a:bodyPr/>
                    <a:lstStyle/>
                    <a:p>
                      <a:pPr algn="just">
                        <a:lnSpc>
                          <a:spcPct val="115000"/>
                        </a:lnSpc>
                        <a:spcAft>
                          <a:spcPts val="0"/>
                        </a:spcAft>
                      </a:pPr>
                      <a:r>
                        <a:rPr lang="cs-CZ" sz="2000">
                          <a:effectLst/>
                        </a:rPr>
                        <a:t>Mercedes-Benz</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12,56</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Umikov</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8,70</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334486">
                <a:tc>
                  <a:txBody>
                    <a:bodyPr/>
                    <a:lstStyle/>
                    <a:p>
                      <a:pPr algn="just">
                        <a:lnSpc>
                          <a:spcPct val="115000"/>
                        </a:lnSpc>
                        <a:spcAft>
                          <a:spcPts val="0"/>
                        </a:spcAft>
                      </a:pPr>
                      <a:r>
                        <a:rPr lang="cs-CZ" sz="2000">
                          <a:effectLst/>
                        </a:rPr>
                        <a:t>Renault</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0,48</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Tom service</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4,83</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334486">
                <a:tc>
                  <a:txBody>
                    <a:bodyPr/>
                    <a:lstStyle/>
                    <a:p>
                      <a:pPr>
                        <a:lnSpc>
                          <a:spcPct val="115000"/>
                        </a:lnSpc>
                      </a:pPr>
                      <a:endParaRPr lang="cs-CZ" sz="1800">
                        <a:effectLst/>
                        <a:latin typeface="Calibri" panose="020F0502020204030204" pitchFamily="34" charset="0"/>
                      </a:endParaRPr>
                    </a:p>
                  </a:txBody>
                  <a:tcPr marL="44450" marR="44450" marT="0" marB="0" anchor="b"/>
                </a:tc>
                <a:tc>
                  <a:txBody>
                    <a:bodyPr/>
                    <a:lstStyle/>
                    <a:p>
                      <a:pPr>
                        <a:lnSpc>
                          <a:spcPct val="115000"/>
                        </a:lnSpc>
                      </a:pPr>
                      <a:endParaRPr lang="cs-CZ" sz="1800">
                        <a:effectLst/>
                        <a:latin typeface="Calibri" panose="020F0502020204030204" pitchFamily="34" charset="0"/>
                      </a:endParaRPr>
                    </a:p>
                  </a:txBody>
                  <a:tcPr marL="44450" marR="44450" marT="0" marB="0" anchor="b"/>
                </a:tc>
                <a:tc>
                  <a:txBody>
                    <a:bodyPr/>
                    <a:lstStyle/>
                    <a:p>
                      <a:pPr algn="just">
                        <a:lnSpc>
                          <a:spcPct val="115000"/>
                        </a:lnSpc>
                        <a:spcAft>
                          <a:spcPts val="0"/>
                        </a:spcAft>
                      </a:pPr>
                      <a:r>
                        <a:rPr lang="cs-CZ" sz="2000">
                          <a:effectLst/>
                        </a:rPr>
                        <a:t>Svan</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2,42</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334486">
                <a:tc>
                  <a:txBody>
                    <a:bodyPr/>
                    <a:lstStyle/>
                    <a:p>
                      <a:pPr>
                        <a:lnSpc>
                          <a:spcPct val="115000"/>
                        </a:lnSpc>
                      </a:pPr>
                      <a:endParaRPr lang="cs-CZ" sz="1800">
                        <a:effectLst/>
                        <a:latin typeface="Calibri" panose="020F0502020204030204" pitchFamily="34" charset="0"/>
                      </a:endParaRPr>
                    </a:p>
                  </a:txBody>
                  <a:tcPr marL="44450" marR="44450" marT="0" marB="0" anchor="b"/>
                </a:tc>
                <a:tc>
                  <a:txBody>
                    <a:bodyPr/>
                    <a:lstStyle/>
                    <a:p>
                      <a:pPr>
                        <a:lnSpc>
                          <a:spcPct val="115000"/>
                        </a:lnSpc>
                      </a:pPr>
                      <a:endParaRPr lang="cs-CZ" sz="1800">
                        <a:effectLst/>
                        <a:latin typeface="Calibri" panose="020F0502020204030204" pitchFamily="34" charset="0"/>
                      </a:endParaRPr>
                    </a:p>
                  </a:txBody>
                  <a:tcPr marL="44450" marR="44450" marT="0" marB="0" anchor="b"/>
                </a:tc>
                <a:tc>
                  <a:txBody>
                    <a:bodyPr/>
                    <a:lstStyle/>
                    <a:p>
                      <a:pPr algn="just">
                        <a:lnSpc>
                          <a:spcPct val="115000"/>
                        </a:lnSpc>
                        <a:spcAft>
                          <a:spcPts val="0"/>
                        </a:spcAft>
                      </a:pPr>
                      <a:r>
                        <a:rPr lang="cs-CZ" sz="2000">
                          <a:effectLst/>
                        </a:rPr>
                        <a:t>Panav</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a:effectLst/>
                        </a:rPr>
                        <a:t>0,48</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334486">
                <a:tc>
                  <a:txBody>
                    <a:bodyPr/>
                    <a:lstStyle/>
                    <a:p>
                      <a:pPr>
                        <a:lnSpc>
                          <a:spcPct val="115000"/>
                        </a:lnSpc>
                      </a:pPr>
                      <a:endParaRPr lang="cs-CZ" sz="1800">
                        <a:effectLst/>
                        <a:latin typeface="Calibri" panose="020F0502020204030204" pitchFamily="34" charset="0"/>
                      </a:endParaRPr>
                    </a:p>
                  </a:txBody>
                  <a:tcPr marL="44450" marR="44450" marT="0" marB="0" anchor="b"/>
                </a:tc>
                <a:tc>
                  <a:txBody>
                    <a:bodyPr/>
                    <a:lstStyle/>
                    <a:p>
                      <a:pPr>
                        <a:lnSpc>
                          <a:spcPct val="115000"/>
                        </a:lnSpc>
                      </a:pPr>
                      <a:endParaRPr lang="cs-CZ" sz="1800" dirty="0">
                        <a:effectLst/>
                        <a:latin typeface="Calibri" panose="020F0502020204030204" pitchFamily="34" charset="0"/>
                      </a:endParaRPr>
                    </a:p>
                  </a:txBody>
                  <a:tcPr marL="44450" marR="44450" marT="0" marB="0" anchor="b"/>
                </a:tc>
                <a:tc>
                  <a:txBody>
                    <a:bodyPr/>
                    <a:lstStyle/>
                    <a:p>
                      <a:pPr algn="just">
                        <a:lnSpc>
                          <a:spcPct val="115000"/>
                        </a:lnSpc>
                        <a:spcAft>
                          <a:spcPts val="0"/>
                        </a:spcAft>
                      </a:pPr>
                      <a:r>
                        <a:rPr lang="cs-CZ" sz="2000" dirty="0" err="1">
                          <a:effectLst/>
                        </a:rPr>
                        <a:t>Stroli</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cs-CZ" sz="2000" dirty="0">
                          <a:effectLst/>
                        </a:rPr>
                        <a:t>0,48</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xmlns="" val="3412340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bg1"/>
                </a:solidFill>
              </a:rPr>
              <a:t>Směrodatné </a:t>
            </a:r>
            <a:r>
              <a:rPr lang="cs-CZ" b="1" dirty="0">
                <a:solidFill>
                  <a:schemeClr val="bg1"/>
                </a:solidFill>
              </a:rPr>
              <a:t>vozidlo</a:t>
            </a:r>
          </a:p>
        </p:txBody>
      </p:sp>
      <p:sp>
        <p:nvSpPr>
          <p:cNvPr id="3" name="Zástupný symbol pro obsah 2"/>
          <p:cNvSpPr>
            <a:spLocks noGrp="1"/>
          </p:cNvSpPr>
          <p:nvPr>
            <p:ph idx="1"/>
          </p:nvPr>
        </p:nvSpPr>
        <p:spPr/>
        <p:txBody>
          <a:bodyPr/>
          <a:lstStyle/>
          <a:p>
            <a:r>
              <a:rPr lang="cs-CZ" dirty="0"/>
              <a:t>zvoleno směrodatné vozidlo, podle kterého byly upraveny prostorové požadavky normy </a:t>
            </a:r>
            <a:br>
              <a:rPr lang="cs-CZ" dirty="0"/>
            </a:br>
            <a:r>
              <a:rPr lang="cs-CZ" dirty="0"/>
              <a:t>ČSN 73 </a:t>
            </a:r>
            <a:r>
              <a:rPr lang="cs-CZ" dirty="0" smtClean="0"/>
              <a:t>6108</a:t>
            </a:r>
          </a:p>
          <a:p>
            <a:endParaRPr lang="cs-CZ" dirty="0"/>
          </a:p>
        </p:txBody>
      </p:sp>
      <p:pic>
        <p:nvPicPr>
          <p:cNvPr id="4" name="obrázek 4"/>
          <p:cNvPicPr/>
          <p:nvPr/>
        </p:nvPicPr>
        <p:blipFill>
          <a:blip r:embed="rId2" cstate="print"/>
          <a:srcRect/>
          <a:stretch>
            <a:fillRect/>
          </a:stretch>
        </p:blipFill>
        <p:spPr bwMode="auto">
          <a:xfrm>
            <a:off x="973137" y="3009900"/>
            <a:ext cx="7202341" cy="3167063"/>
          </a:xfrm>
          <a:prstGeom prst="rect">
            <a:avLst/>
          </a:prstGeom>
          <a:noFill/>
          <a:ln w="9525">
            <a:noFill/>
            <a:miter lim="800000"/>
            <a:headEnd/>
            <a:tailEnd/>
          </a:ln>
        </p:spPr>
      </p:pic>
    </p:spTree>
    <p:extLst>
      <p:ext uri="{BB962C8B-B14F-4D97-AF65-F5344CB8AC3E}">
        <p14:creationId xmlns:p14="http://schemas.microsoft.com/office/powerpoint/2010/main" xmlns="" val="1394772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b="1" dirty="0" smtClean="0"/>
              <a:t>Hlavní změny</a:t>
            </a:r>
            <a:endParaRPr lang="cs-CZ" b="1" dirty="0"/>
          </a:p>
        </p:txBody>
      </p:sp>
      <p:sp>
        <p:nvSpPr>
          <p:cNvPr id="5" name="Zástupný symbol pro text 4"/>
          <p:cNvSpPr>
            <a:spLocks noGrp="1"/>
          </p:cNvSpPr>
          <p:nvPr>
            <p:ph type="body" idx="1"/>
          </p:nvPr>
        </p:nvSpPr>
        <p:spPr/>
        <p:txBody>
          <a:bodyPr/>
          <a:lstStyle/>
          <a:p>
            <a:r>
              <a:rPr lang="cs-CZ" dirty="0" smtClean="0"/>
              <a:t>v </a:t>
            </a:r>
            <a:r>
              <a:rPr lang="pt-BR" dirty="0" smtClean="0"/>
              <a:t>norma ČSN </a:t>
            </a:r>
            <a:r>
              <a:rPr lang="pt-BR" dirty="0"/>
              <a:t>73 6108</a:t>
            </a:r>
            <a:endParaRPr lang="cs-CZ" dirty="0"/>
          </a:p>
        </p:txBody>
      </p:sp>
    </p:spTree>
    <p:extLst>
      <p:ext uri="{BB962C8B-B14F-4D97-AF65-F5344CB8AC3E}">
        <p14:creationId xmlns:p14="http://schemas.microsoft.com/office/powerpoint/2010/main" xmlns="" val="903538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chemeClr val="bg1"/>
                </a:solidFill>
              </a:rPr>
              <a:t>Změna názvu normy</a:t>
            </a:r>
            <a:endParaRPr lang="cs-CZ" b="1" dirty="0">
              <a:solidFill>
                <a:schemeClr val="bg1"/>
              </a:solidFill>
            </a:endParaRPr>
          </a:p>
        </p:txBody>
      </p:sp>
      <p:sp>
        <p:nvSpPr>
          <p:cNvPr id="3" name="Zástupný symbol pro obsah 2"/>
          <p:cNvSpPr>
            <a:spLocks noGrp="1"/>
          </p:cNvSpPr>
          <p:nvPr>
            <p:ph idx="1"/>
          </p:nvPr>
        </p:nvSpPr>
        <p:spPr/>
        <p:txBody>
          <a:bodyPr>
            <a:normAutofit fontScale="92500" lnSpcReduction="20000"/>
          </a:bodyPr>
          <a:lstStyle/>
          <a:p>
            <a:pPr marL="0" indent="0" algn="ctr">
              <a:buNone/>
            </a:pPr>
            <a:endParaRPr lang="cs-CZ" sz="4400" dirty="0" smtClean="0"/>
          </a:p>
          <a:p>
            <a:pPr marL="0" indent="0" algn="ctr">
              <a:buNone/>
            </a:pPr>
            <a:r>
              <a:rPr lang="cs-CZ" sz="4400" dirty="0" smtClean="0"/>
              <a:t>Lesní dopravní síť </a:t>
            </a:r>
          </a:p>
          <a:p>
            <a:pPr marL="0" indent="0" algn="ctr">
              <a:buNone/>
            </a:pPr>
            <a:r>
              <a:rPr lang="cs-CZ" sz="4400" dirty="0" smtClean="0"/>
              <a:t>x</a:t>
            </a:r>
          </a:p>
          <a:p>
            <a:pPr marL="0" indent="0" algn="ctr">
              <a:buNone/>
            </a:pPr>
            <a:r>
              <a:rPr lang="cs-CZ" sz="4400" dirty="0" smtClean="0"/>
              <a:t>Lesní cestní síť</a:t>
            </a:r>
          </a:p>
          <a:p>
            <a:pPr marL="0" indent="0" algn="ctr">
              <a:buNone/>
            </a:pPr>
            <a:endParaRPr lang="cs-CZ" sz="4400" dirty="0" smtClean="0"/>
          </a:p>
          <a:p>
            <a:pPr>
              <a:buFontTx/>
              <a:buChar char="-"/>
            </a:pPr>
            <a:r>
              <a:rPr lang="cs-CZ" sz="3000" dirty="0"/>
              <a:t>z</a:t>
            </a:r>
            <a:r>
              <a:rPr lang="cs-CZ" sz="3000" dirty="0" smtClean="0"/>
              <a:t>měna názvu lépe vystihuje zaměření normy</a:t>
            </a:r>
          </a:p>
          <a:p>
            <a:pPr>
              <a:buFontTx/>
              <a:buChar char="-"/>
            </a:pPr>
            <a:r>
              <a:rPr lang="cs-CZ" sz="3000" dirty="0" smtClean="0"/>
              <a:t>vynechány ostatní zařízení sloužící lesní dopravě (lanovky, vrtulníky)</a:t>
            </a:r>
            <a:endParaRPr lang="cs-CZ" sz="3000" dirty="0"/>
          </a:p>
        </p:txBody>
      </p:sp>
    </p:spTree>
    <p:extLst>
      <p:ext uri="{BB962C8B-B14F-4D97-AF65-F5344CB8AC3E}">
        <p14:creationId xmlns:p14="http://schemas.microsoft.com/office/powerpoint/2010/main" xmlns="" val="2196209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bg1"/>
                </a:solidFill>
              </a:rPr>
              <a:t>Pojmy</a:t>
            </a:r>
            <a:endParaRPr lang="cs-CZ" b="1" dirty="0">
              <a:solidFill>
                <a:schemeClr val="bg1"/>
              </a:solidFill>
            </a:endParaRPr>
          </a:p>
        </p:txBody>
      </p:sp>
      <p:sp>
        <p:nvSpPr>
          <p:cNvPr id="3" name="Zástupný symbol pro obsah 2"/>
          <p:cNvSpPr>
            <a:spLocks noGrp="1"/>
          </p:cNvSpPr>
          <p:nvPr>
            <p:ph sz="half" idx="1"/>
          </p:nvPr>
        </p:nvSpPr>
        <p:spPr/>
        <p:txBody>
          <a:bodyPr>
            <a:normAutofit fontScale="85000" lnSpcReduction="10000"/>
          </a:bodyPr>
          <a:lstStyle/>
          <a:p>
            <a:pPr>
              <a:buNone/>
            </a:pPr>
            <a:r>
              <a:rPr lang="cs-CZ" sz="3300" b="1" dirty="0" smtClean="0"/>
              <a:t>Lesní dopravní síť (LDS)</a:t>
            </a:r>
          </a:p>
          <a:p>
            <a:pPr marL="0">
              <a:buNone/>
            </a:pPr>
            <a:r>
              <a:rPr lang="cs-CZ" dirty="0" smtClean="0">
                <a:solidFill>
                  <a:schemeClr val="accent6"/>
                </a:solidFill>
              </a:rPr>
              <a:t>Dopravní zařízení všeho druhu sloužící k dopravnímu zpřístupnění lesů a jejich propojení se sítí veřejných pozemních komunikací, k soustřeďování a dopravě dříví a jiných produktů lesa, k dopravě osob, materiálů a strojů v souvislosti s hospodařením v lese a s provozováním myslivosti, … (ČSN 73 6108</a:t>
            </a:r>
            <a:r>
              <a:rPr lang="cs-CZ" dirty="0" smtClean="0"/>
              <a:t>)</a:t>
            </a:r>
          </a:p>
        </p:txBody>
      </p:sp>
      <p:sp>
        <p:nvSpPr>
          <p:cNvPr id="4" name="Zástupný symbol pro obsah 3"/>
          <p:cNvSpPr>
            <a:spLocks noGrp="1"/>
          </p:cNvSpPr>
          <p:nvPr>
            <p:ph sz="half" idx="2"/>
          </p:nvPr>
        </p:nvSpPr>
        <p:spPr/>
        <p:txBody>
          <a:bodyPr>
            <a:normAutofit fontScale="85000" lnSpcReduction="10000"/>
          </a:bodyPr>
          <a:lstStyle/>
          <a:p>
            <a:pPr marL="0">
              <a:buNone/>
            </a:pPr>
            <a:r>
              <a:rPr lang="cs-CZ" sz="3300" b="1" dirty="0" smtClean="0"/>
              <a:t>Lesní cestní síť (LCS)</a:t>
            </a:r>
          </a:p>
          <a:p>
            <a:pPr marL="0">
              <a:buNone/>
            </a:pPr>
            <a:r>
              <a:rPr lang="cs-CZ" dirty="0" smtClean="0">
                <a:solidFill>
                  <a:schemeClr val="accent6"/>
                </a:solidFill>
              </a:rPr>
              <a:t>součást LDS; lesní cesty sloužící k dopravnímu zpřístupnění lesů; …</a:t>
            </a:r>
          </a:p>
          <a:p>
            <a:pPr marL="0">
              <a:buNone/>
            </a:pPr>
            <a:r>
              <a:rPr lang="cs-CZ" dirty="0" smtClean="0">
                <a:solidFill>
                  <a:schemeClr val="accent6"/>
                </a:solidFill>
              </a:rPr>
              <a:t>… součástí LCS jsou i lesní sklady, výhybny, obratiště, body záchrany, heliporty apod. (ČSN 73 6108)</a:t>
            </a:r>
          </a:p>
          <a:p>
            <a:endParaRPr lang="cs-CZ" dirty="0"/>
          </a:p>
        </p:txBody>
      </p:sp>
    </p:spTree>
    <p:extLst>
      <p:ext uri="{BB962C8B-B14F-4D97-AF65-F5344CB8AC3E}">
        <p14:creationId xmlns:p14="http://schemas.microsoft.com/office/powerpoint/2010/main" xmlns="" val="3215793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1"/>
                </a:solidFill>
              </a:rPr>
              <a:t>Změna a doplnění terminologie</a:t>
            </a:r>
            <a:endParaRPr lang="cs-CZ" dirty="0">
              <a:solidFill>
                <a:schemeClr val="bg1"/>
              </a:solidFill>
            </a:endParaRPr>
          </a:p>
        </p:txBody>
      </p:sp>
      <p:sp>
        <p:nvSpPr>
          <p:cNvPr id="4" name="Zástupný symbol pro obsah 3"/>
          <p:cNvSpPr>
            <a:spLocks noGrp="1"/>
          </p:cNvSpPr>
          <p:nvPr>
            <p:ph sz="half" idx="1"/>
          </p:nvPr>
        </p:nvSpPr>
        <p:spPr>
          <a:xfrm>
            <a:off x="628650" y="1825624"/>
            <a:ext cx="3886200" cy="4511676"/>
          </a:xfrm>
        </p:spPr>
        <p:txBody>
          <a:bodyPr>
            <a:normAutofit fontScale="77500" lnSpcReduction="20000"/>
          </a:bodyPr>
          <a:lstStyle/>
          <a:p>
            <a:r>
              <a:rPr lang="cs-CZ" sz="4100" b="1" dirty="0"/>
              <a:t>Lesní </a:t>
            </a:r>
            <a:r>
              <a:rPr lang="cs-CZ" sz="4100" b="1" dirty="0" smtClean="0"/>
              <a:t>sklad</a:t>
            </a:r>
          </a:p>
          <a:p>
            <a:pPr marL="0" indent="0">
              <a:buNone/>
            </a:pPr>
            <a:r>
              <a:rPr lang="cs-CZ" dirty="0" smtClean="0">
                <a:solidFill>
                  <a:schemeClr val="accent6">
                    <a:lumMod val="50000"/>
                  </a:schemeClr>
                </a:solidFill>
              </a:rPr>
              <a:t>je </a:t>
            </a:r>
            <a:r>
              <a:rPr lang="cs-CZ" dirty="0">
                <a:solidFill>
                  <a:schemeClr val="accent6">
                    <a:lumMod val="50000"/>
                  </a:schemeClr>
                </a:solidFill>
              </a:rPr>
              <a:t>součástí LDS, resp. LCS; jedná se o trvalou plochu pro úpravu dříví (manipulaci, </a:t>
            </a:r>
            <a:r>
              <a:rPr lang="cs-CZ" dirty="0" err="1">
                <a:solidFill>
                  <a:schemeClr val="accent6">
                    <a:lumMod val="50000"/>
                  </a:schemeClr>
                </a:solidFill>
              </a:rPr>
              <a:t>sortimentaci</a:t>
            </a:r>
            <a:r>
              <a:rPr lang="cs-CZ" dirty="0">
                <a:solidFill>
                  <a:schemeClr val="accent6">
                    <a:lumMod val="50000"/>
                  </a:schemeClr>
                </a:solidFill>
              </a:rPr>
              <a:t>, </a:t>
            </a:r>
            <a:r>
              <a:rPr lang="cs-CZ" dirty="0" err="1">
                <a:solidFill>
                  <a:schemeClr val="accent6">
                    <a:lumMod val="50000"/>
                  </a:schemeClr>
                </a:solidFill>
              </a:rPr>
              <a:t>štěpkování</a:t>
            </a:r>
            <a:r>
              <a:rPr lang="cs-CZ" dirty="0">
                <a:solidFill>
                  <a:schemeClr val="accent6">
                    <a:lumMod val="50000"/>
                  </a:schemeClr>
                </a:solidFill>
              </a:rPr>
              <a:t>), pro skladování dříví a pro nakládání dříví; lesní sklad může sloužit i pro skladování dalších materiálů pro lesnický provoz, např. kamenivo na cesty, stavební materiály a technika pro stavby pro plnění funkcí lesa; lesní sklady mohou současně plnit více funkcí, např. heliport, bod záchrany apod.. (ČSN 73 6108, 2016)</a:t>
            </a:r>
          </a:p>
          <a:p>
            <a:endParaRPr lang="cs-CZ" dirty="0"/>
          </a:p>
        </p:txBody>
      </p:sp>
      <p:sp>
        <p:nvSpPr>
          <p:cNvPr id="5" name="Zástupný symbol pro obsah 4"/>
          <p:cNvSpPr>
            <a:spLocks noGrp="1"/>
          </p:cNvSpPr>
          <p:nvPr>
            <p:ph sz="half" idx="2"/>
          </p:nvPr>
        </p:nvSpPr>
        <p:spPr/>
        <p:txBody>
          <a:bodyPr>
            <a:normAutofit fontScale="77500" lnSpcReduction="20000"/>
          </a:bodyPr>
          <a:lstStyle/>
          <a:p>
            <a:r>
              <a:rPr lang="cs-CZ" sz="4100" b="1" dirty="0"/>
              <a:t>Lesní skládka</a:t>
            </a:r>
            <a:endParaRPr lang="cs-CZ" sz="4100" dirty="0"/>
          </a:p>
          <a:p>
            <a:pPr marL="0" indent="0">
              <a:buNone/>
            </a:pPr>
            <a:r>
              <a:rPr lang="cs-CZ" dirty="0">
                <a:solidFill>
                  <a:schemeClr val="accent6">
                    <a:lumMod val="50000"/>
                  </a:schemeClr>
                </a:solidFill>
              </a:rPr>
              <a:t>není součástí LDS; jedná se o stavebně neupravenou část lesního pozemku (PUPFL) sousedícího s lesní cestou, která je dočasně využita pro skladování dříví a pro nakládání dříví; lesní skládka není určena na dlouhodobé skladování dříví ani pro skladování jiných materiálů. (ČSN 73 6108, 2016)</a:t>
            </a:r>
          </a:p>
          <a:p>
            <a:endParaRPr lang="cs-CZ" dirty="0"/>
          </a:p>
        </p:txBody>
      </p:sp>
    </p:spTree>
    <p:extLst>
      <p:ext uri="{BB962C8B-B14F-4D97-AF65-F5344CB8AC3E}">
        <p14:creationId xmlns:p14="http://schemas.microsoft.com/office/powerpoint/2010/main" xmlns="" val="4147105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1"/>
                </a:solidFill>
              </a:rPr>
              <a:t>Změna a doplnění terminologie</a:t>
            </a:r>
            <a:endParaRPr lang="cs-CZ" dirty="0"/>
          </a:p>
        </p:txBody>
      </p:sp>
      <p:sp>
        <p:nvSpPr>
          <p:cNvPr id="3" name="Zástupný symbol pro obsah 2"/>
          <p:cNvSpPr>
            <a:spLocks noGrp="1"/>
          </p:cNvSpPr>
          <p:nvPr>
            <p:ph sz="half" idx="1"/>
          </p:nvPr>
        </p:nvSpPr>
        <p:spPr/>
        <p:txBody>
          <a:bodyPr>
            <a:normAutofit fontScale="92500" lnSpcReduction="20000"/>
          </a:bodyPr>
          <a:lstStyle/>
          <a:p>
            <a:r>
              <a:rPr lang="cs-CZ" sz="3500" b="1" dirty="0"/>
              <a:t>Svodnice vody (svodný žlábek) </a:t>
            </a:r>
            <a:endParaRPr lang="cs-CZ" sz="3500" dirty="0"/>
          </a:p>
          <a:p>
            <a:pPr marL="0" indent="0">
              <a:buNone/>
            </a:pPr>
            <a:r>
              <a:rPr lang="cs-CZ" dirty="0">
                <a:solidFill>
                  <a:schemeClr val="accent6">
                    <a:lumMod val="50000"/>
                  </a:schemeClr>
                </a:solidFill>
              </a:rPr>
              <a:t>zvláštní druh otevřeného odvodňovacího zařízení, které se umisťuje v koruně cesty, resp. lesní svážnice, resp. technologické linky a to šikmo k její ose; jedná se o výrobek nebo o stavební konstrukci. (ČSN 73 6108, 2016</a:t>
            </a:r>
            <a:r>
              <a:rPr lang="cs-CZ" dirty="0" smtClean="0">
                <a:solidFill>
                  <a:schemeClr val="accent6">
                    <a:lumMod val="50000"/>
                  </a:schemeClr>
                </a:solidFill>
              </a:rPr>
              <a:t>)</a:t>
            </a:r>
            <a:r>
              <a:rPr lang="cs-CZ" dirty="0">
                <a:solidFill>
                  <a:schemeClr val="accent6">
                    <a:lumMod val="50000"/>
                  </a:schemeClr>
                </a:solidFill>
              </a:rPr>
              <a:t> </a:t>
            </a:r>
          </a:p>
          <a:p>
            <a:endParaRPr lang="cs-CZ" dirty="0"/>
          </a:p>
        </p:txBody>
      </p:sp>
      <p:sp>
        <p:nvSpPr>
          <p:cNvPr id="4" name="Zástupný symbol pro obsah 3"/>
          <p:cNvSpPr>
            <a:spLocks noGrp="1"/>
          </p:cNvSpPr>
          <p:nvPr>
            <p:ph sz="half" idx="2"/>
          </p:nvPr>
        </p:nvSpPr>
        <p:spPr/>
        <p:txBody>
          <a:bodyPr>
            <a:normAutofit fontScale="92500" lnSpcReduction="20000"/>
          </a:bodyPr>
          <a:lstStyle/>
          <a:p>
            <a:r>
              <a:rPr lang="cs-CZ" sz="3500" b="1" dirty="0"/>
              <a:t>Přejezdný </a:t>
            </a:r>
            <a:r>
              <a:rPr lang="cs-CZ" sz="3500" b="1" dirty="0" smtClean="0"/>
              <a:t>rigol</a:t>
            </a:r>
          </a:p>
          <a:p>
            <a:pPr marL="0" indent="0">
              <a:buNone/>
            </a:pPr>
            <a:r>
              <a:rPr lang="cs-CZ" dirty="0" smtClean="0">
                <a:solidFill>
                  <a:schemeClr val="accent6">
                    <a:lumMod val="50000"/>
                  </a:schemeClr>
                </a:solidFill>
              </a:rPr>
              <a:t>příčný </a:t>
            </a:r>
            <a:r>
              <a:rPr lang="cs-CZ" dirty="0">
                <a:solidFill>
                  <a:schemeClr val="accent6">
                    <a:lumMod val="50000"/>
                  </a:schemeClr>
                </a:solidFill>
              </a:rPr>
              <a:t>stavební objekt v koruně cesty, resp. lesní svážnice, resp. technologické linky, nejčastěji ve formě zpevnění z lomového kamene, který slouží k příčnému převedení občasné vodoteče přes korunu cesty, resp. lesní svážnice, resp. technologické linky. (ČSN 73 6108, 2016)</a:t>
            </a:r>
          </a:p>
          <a:p>
            <a:endParaRPr lang="cs-CZ" dirty="0"/>
          </a:p>
        </p:txBody>
      </p:sp>
    </p:spTree>
    <p:extLst>
      <p:ext uri="{BB962C8B-B14F-4D97-AF65-F5344CB8AC3E}">
        <p14:creationId xmlns:p14="http://schemas.microsoft.com/office/powerpoint/2010/main" xmlns="" val="3956473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1"/>
                </a:solidFill>
              </a:rPr>
              <a:t>Změna a doplnění terminologie</a:t>
            </a:r>
            <a:endParaRPr lang="cs-CZ" dirty="0"/>
          </a:p>
        </p:txBody>
      </p:sp>
      <p:sp>
        <p:nvSpPr>
          <p:cNvPr id="3" name="Zástupný symbol pro obsah 2"/>
          <p:cNvSpPr>
            <a:spLocks noGrp="1"/>
          </p:cNvSpPr>
          <p:nvPr>
            <p:ph sz="half" idx="1"/>
          </p:nvPr>
        </p:nvSpPr>
        <p:spPr/>
        <p:txBody>
          <a:bodyPr>
            <a:normAutofit fontScale="85000" lnSpcReduction="20000"/>
          </a:bodyPr>
          <a:lstStyle/>
          <a:p>
            <a:r>
              <a:rPr lang="cs-CZ" sz="3600" b="1" dirty="0"/>
              <a:t>Otevřený žlab s průběžnou mříží	</a:t>
            </a:r>
            <a:endParaRPr lang="cs-CZ" sz="3600" b="1" dirty="0" smtClean="0"/>
          </a:p>
          <a:p>
            <a:pPr marL="0" indent="0">
              <a:buNone/>
            </a:pPr>
            <a:r>
              <a:rPr lang="cs-CZ" dirty="0" smtClean="0">
                <a:solidFill>
                  <a:schemeClr val="accent6">
                    <a:lumMod val="50000"/>
                  </a:schemeClr>
                </a:solidFill>
              </a:rPr>
              <a:t>odvodňovací </a:t>
            </a:r>
            <a:r>
              <a:rPr lang="cs-CZ" dirty="0">
                <a:solidFill>
                  <a:schemeClr val="accent6">
                    <a:lumMod val="50000"/>
                  </a:schemeClr>
                </a:solidFill>
              </a:rPr>
              <a:t>zařízení s otevřenou horní částí (tvaru U) krytou vtokovou mříží; používá se nejčastěji na sjezdech ze silnice nebo místní komunikace na lesní cestu, v místech napojení lesních cest na sebe nebo na nájezdech do lesa jako příčné nebo podélné odvodnění; dimenzování se provádí obdobně jako u propustků. (ČSN 73 6108, 2016)</a:t>
            </a:r>
          </a:p>
          <a:p>
            <a:endParaRPr lang="cs-CZ" dirty="0"/>
          </a:p>
        </p:txBody>
      </p:sp>
      <p:sp>
        <p:nvSpPr>
          <p:cNvPr id="4" name="Zástupný symbol pro obsah 3"/>
          <p:cNvSpPr>
            <a:spLocks noGrp="1"/>
          </p:cNvSpPr>
          <p:nvPr>
            <p:ph sz="half" idx="2"/>
          </p:nvPr>
        </p:nvSpPr>
        <p:spPr>
          <a:xfrm>
            <a:off x="4629150" y="5638799"/>
            <a:ext cx="3886200" cy="538163"/>
          </a:xfrm>
        </p:spPr>
        <p:txBody>
          <a:bodyPr>
            <a:normAutofit fontScale="85000" lnSpcReduction="20000"/>
          </a:bodyPr>
          <a:lstStyle/>
          <a:p>
            <a:pPr marL="0" indent="0" algn="r">
              <a:buNone/>
            </a:pPr>
            <a:r>
              <a:rPr lang="cs-CZ" dirty="0" smtClean="0"/>
              <a:t>„horská vpusť“</a:t>
            </a:r>
            <a:endParaRPr lang="cs-CZ" dirty="0"/>
          </a:p>
        </p:txBody>
      </p:sp>
      <p:pic>
        <p:nvPicPr>
          <p:cNvPr id="5" name="Picture 2" descr="C:\Documents and Settings\tomanek\Plocha\FOTO CESTY\Cesty měření 18.9.-23.9.2008\DSC02558.JPG"/>
          <p:cNvPicPr>
            <a:picLocks noChangeAspect="1" noChangeArrowheads="1"/>
          </p:cNvPicPr>
          <p:nvPr/>
        </p:nvPicPr>
        <p:blipFill>
          <a:blip r:embed="rId2" cstate="print"/>
          <a:srcRect/>
          <a:stretch>
            <a:fillRect/>
          </a:stretch>
        </p:blipFill>
        <p:spPr bwMode="auto">
          <a:xfrm>
            <a:off x="4629150" y="2247900"/>
            <a:ext cx="4514850" cy="3009900"/>
          </a:xfrm>
          <a:prstGeom prst="rect">
            <a:avLst/>
          </a:prstGeom>
          <a:noFill/>
        </p:spPr>
      </p:pic>
    </p:spTree>
    <p:extLst>
      <p:ext uri="{BB962C8B-B14F-4D97-AF65-F5344CB8AC3E}">
        <p14:creationId xmlns:p14="http://schemas.microsoft.com/office/powerpoint/2010/main" xmlns="" val="2790221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1"/>
                </a:solidFill>
              </a:rPr>
              <a:t>Změna a doplnění terminologie</a:t>
            </a:r>
            <a:endParaRPr lang="cs-CZ" dirty="0"/>
          </a:p>
        </p:txBody>
      </p:sp>
      <p:sp>
        <p:nvSpPr>
          <p:cNvPr id="5" name="Zástupný symbol pro obsah 4"/>
          <p:cNvSpPr>
            <a:spLocks noGrp="1"/>
          </p:cNvSpPr>
          <p:nvPr>
            <p:ph idx="1"/>
          </p:nvPr>
        </p:nvSpPr>
        <p:spPr/>
        <p:txBody>
          <a:bodyPr/>
          <a:lstStyle/>
          <a:p>
            <a:r>
              <a:rPr lang="cs-CZ" sz="3200" b="1" dirty="0"/>
              <a:t>vsakovací příkop	</a:t>
            </a:r>
            <a:r>
              <a:rPr lang="cs-CZ" b="1" dirty="0"/>
              <a:t/>
            </a:r>
            <a:br>
              <a:rPr lang="cs-CZ" b="1" dirty="0"/>
            </a:br>
            <a:r>
              <a:rPr lang="cs-CZ" dirty="0">
                <a:solidFill>
                  <a:schemeClr val="accent6">
                    <a:lumMod val="50000"/>
                  </a:schemeClr>
                </a:solidFill>
              </a:rPr>
              <a:t>podélné odvodňovací zařízení zachycující povrchový odtok a částečně jej převádějící do podzemní vody a částečně jej odvádějící do recipientu</a:t>
            </a:r>
            <a:endParaRPr lang="cs-CZ" b="1" dirty="0" smtClean="0">
              <a:solidFill>
                <a:schemeClr val="accent6">
                  <a:lumMod val="50000"/>
                </a:schemeClr>
              </a:solidFill>
            </a:endParaRPr>
          </a:p>
          <a:p>
            <a:r>
              <a:rPr lang="cs-CZ" sz="3200" b="1" dirty="0" smtClean="0"/>
              <a:t>vsakovací </a:t>
            </a:r>
            <a:r>
              <a:rPr lang="cs-CZ" sz="3200" b="1" dirty="0"/>
              <a:t>jáma	</a:t>
            </a:r>
            <a:r>
              <a:rPr lang="cs-CZ" b="1" dirty="0"/>
              <a:t/>
            </a:r>
            <a:br>
              <a:rPr lang="cs-CZ" b="1" dirty="0"/>
            </a:br>
            <a:r>
              <a:rPr lang="cs-CZ" dirty="0">
                <a:solidFill>
                  <a:schemeClr val="accent6">
                    <a:lumMod val="50000"/>
                  </a:schemeClr>
                </a:solidFill>
              </a:rPr>
              <a:t>odvodňovací zařízení na odvedení povrchových vod do hlubších vrstev pod terénem</a:t>
            </a:r>
          </a:p>
          <a:p>
            <a:endParaRPr lang="cs-CZ" dirty="0"/>
          </a:p>
        </p:txBody>
      </p:sp>
    </p:spTree>
    <p:extLst>
      <p:ext uri="{BB962C8B-B14F-4D97-AF65-F5344CB8AC3E}">
        <p14:creationId xmlns:p14="http://schemas.microsoft.com/office/powerpoint/2010/main" xmlns="" val="319919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bg1"/>
                </a:solidFill>
              </a:rPr>
              <a:t>Obsah přednášky</a:t>
            </a:r>
            <a:endParaRPr lang="cs-CZ" b="1" dirty="0">
              <a:solidFill>
                <a:schemeClr val="bg1"/>
              </a:solidFill>
            </a:endParaRPr>
          </a:p>
        </p:txBody>
      </p:sp>
      <p:sp>
        <p:nvSpPr>
          <p:cNvPr id="3" name="Zástupný symbol pro obsah 2"/>
          <p:cNvSpPr>
            <a:spLocks noGrp="1"/>
          </p:cNvSpPr>
          <p:nvPr>
            <p:ph idx="1"/>
          </p:nvPr>
        </p:nvSpPr>
        <p:spPr/>
        <p:txBody>
          <a:bodyPr/>
          <a:lstStyle/>
          <a:p>
            <a:r>
              <a:rPr lang="cs-CZ" dirty="0" smtClean="0"/>
              <a:t>úvod, obecné informace o lesní cestní síti</a:t>
            </a:r>
          </a:p>
          <a:p>
            <a:r>
              <a:rPr lang="cs-CZ" dirty="0" smtClean="0"/>
              <a:t>aktualizace normy ČSN 73 6108</a:t>
            </a:r>
          </a:p>
          <a:p>
            <a:r>
              <a:rPr lang="cs-CZ" dirty="0" smtClean="0"/>
              <a:t>hlavní změny v normě</a:t>
            </a:r>
            <a:endParaRPr lang="cs-CZ" dirty="0"/>
          </a:p>
        </p:txBody>
      </p:sp>
    </p:spTree>
    <p:extLst>
      <p:ext uri="{BB962C8B-B14F-4D97-AF65-F5344CB8AC3E}">
        <p14:creationId xmlns:p14="http://schemas.microsoft.com/office/powerpoint/2010/main" xmlns="" val="1405604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b="1" dirty="0">
                <a:solidFill>
                  <a:schemeClr val="bg1"/>
                </a:solidFill>
              </a:rPr>
              <a:t>Změna a doplnění terminologie</a:t>
            </a:r>
            <a:endParaRPr lang="cs-CZ" dirty="0"/>
          </a:p>
        </p:txBody>
      </p:sp>
      <p:sp>
        <p:nvSpPr>
          <p:cNvPr id="4" name="Zástupný symbol pro obsah 3"/>
          <p:cNvSpPr>
            <a:spLocks noGrp="1"/>
          </p:cNvSpPr>
          <p:nvPr>
            <p:ph sz="half" idx="1"/>
          </p:nvPr>
        </p:nvSpPr>
        <p:spPr/>
        <p:txBody>
          <a:bodyPr>
            <a:normAutofit fontScale="92500" lnSpcReduction="20000"/>
          </a:bodyPr>
          <a:lstStyle/>
          <a:p>
            <a:r>
              <a:rPr lang="cs-CZ" sz="3500" b="1" dirty="0" smtClean="0"/>
              <a:t>Dřevo</a:t>
            </a:r>
          </a:p>
          <a:p>
            <a:pPr marL="0" indent="0">
              <a:buNone/>
            </a:pPr>
            <a:r>
              <a:rPr lang="cs-CZ" dirty="0" smtClean="0">
                <a:solidFill>
                  <a:schemeClr val="accent6">
                    <a:lumMod val="50000"/>
                  </a:schemeClr>
                </a:solidFill>
              </a:rPr>
              <a:t>organická </a:t>
            </a:r>
            <a:r>
              <a:rPr lang="cs-CZ" dirty="0">
                <a:solidFill>
                  <a:schemeClr val="accent6">
                    <a:lumMod val="50000"/>
                  </a:schemeClr>
                </a:solidFill>
              </a:rPr>
              <a:t>hmota (buněčná pletiva) vznikající činností kambia ve kmenech, větvích </a:t>
            </a:r>
            <a:r>
              <a:rPr lang="cs-CZ" dirty="0" smtClean="0">
                <a:solidFill>
                  <a:schemeClr val="accent6">
                    <a:lumMod val="50000"/>
                  </a:schemeClr>
                </a:solidFill>
              </a:rPr>
              <a:t>a </a:t>
            </a:r>
            <a:r>
              <a:rPr lang="cs-CZ" dirty="0">
                <a:solidFill>
                  <a:schemeClr val="accent6">
                    <a:lumMod val="50000"/>
                  </a:schemeClr>
                </a:solidFill>
              </a:rPr>
              <a:t>kořenech stromů a keřů přírodními procesy za spolupůsobení ovzduší a půdy. (ČSN 73 6108, 2016</a:t>
            </a:r>
            <a:r>
              <a:rPr lang="cs-CZ" dirty="0" smtClean="0">
                <a:solidFill>
                  <a:schemeClr val="accent6">
                    <a:lumMod val="50000"/>
                  </a:schemeClr>
                </a:solidFill>
              </a:rPr>
              <a:t>)</a:t>
            </a:r>
            <a:r>
              <a:rPr lang="cs-CZ" dirty="0">
                <a:solidFill>
                  <a:schemeClr val="accent6">
                    <a:lumMod val="50000"/>
                  </a:schemeClr>
                </a:solidFill>
              </a:rPr>
              <a:t> </a:t>
            </a:r>
          </a:p>
          <a:p>
            <a:endParaRPr lang="cs-CZ" dirty="0"/>
          </a:p>
        </p:txBody>
      </p:sp>
      <p:sp>
        <p:nvSpPr>
          <p:cNvPr id="7" name="Zástupný symbol pro obsah 6"/>
          <p:cNvSpPr>
            <a:spLocks noGrp="1"/>
          </p:cNvSpPr>
          <p:nvPr>
            <p:ph sz="half" idx="2"/>
          </p:nvPr>
        </p:nvSpPr>
        <p:spPr/>
        <p:txBody>
          <a:bodyPr>
            <a:normAutofit fontScale="92500" lnSpcReduction="20000"/>
          </a:bodyPr>
          <a:lstStyle/>
          <a:p>
            <a:r>
              <a:rPr lang="cs-CZ" sz="3500" b="1" dirty="0"/>
              <a:t>Dříví (surové dříví, dřevní surovina</a:t>
            </a:r>
            <a:r>
              <a:rPr lang="cs-CZ" sz="3500" b="1" dirty="0" smtClean="0"/>
              <a:t>)</a:t>
            </a:r>
          </a:p>
          <a:p>
            <a:pPr marL="0" indent="0">
              <a:buNone/>
            </a:pPr>
            <a:r>
              <a:rPr lang="cs-CZ" dirty="0" smtClean="0">
                <a:solidFill>
                  <a:schemeClr val="accent6">
                    <a:lumMod val="50000"/>
                  </a:schemeClr>
                </a:solidFill>
              </a:rPr>
              <a:t>výrobky </a:t>
            </a:r>
            <a:r>
              <a:rPr lang="cs-CZ" dirty="0">
                <a:solidFill>
                  <a:schemeClr val="accent6">
                    <a:lumMod val="50000"/>
                  </a:schemeClr>
                </a:solidFill>
              </a:rPr>
              <a:t>vzniklé druhováním kmenů a větví, tj. všechny sortimenty včetně lesních štěpek, těžebních zbytků včetně kůry a ostatní </a:t>
            </a:r>
            <a:r>
              <a:rPr lang="cs-CZ" dirty="0" err="1">
                <a:solidFill>
                  <a:schemeClr val="accent6">
                    <a:lumMod val="50000"/>
                  </a:schemeClr>
                </a:solidFill>
              </a:rPr>
              <a:t>dendromasy</a:t>
            </a:r>
            <a:r>
              <a:rPr lang="cs-CZ" dirty="0">
                <a:solidFill>
                  <a:schemeClr val="accent6">
                    <a:lumMod val="50000"/>
                  </a:schemeClr>
                </a:solidFill>
              </a:rPr>
              <a:t> určené pro průmyslové zpracování </a:t>
            </a:r>
            <a:r>
              <a:rPr lang="cs-CZ" dirty="0" smtClean="0">
                <a:solidFill>
                  <a:schemeClr val="accent6">
                    <a:lumMod val="50000"/>
                  </a:schemeClr>
                </a:solidFill>
              </a:rPr>
              <a:t>a </a:t>
            </a:r>
            <a:r>
              <a:rPr lang="cs-CZ" dirty="0">
                <a:solidFill>
                  <a:schemeClr val="accent6">
                    <a:lumMod val="50000"/>
                  </a:schemeClr>
                </a:solidFill>
              </a:rPr>
              <a:t>ostatní využití. Dříví je předmětem obchodní činnosti. (ČSN 73 6108, 2016)</a:t>
            </a:r>
          </a:p>
          <a:p>
            <a:endParaRPr lang="cs-CZ" dirty="0"/>
          </a:p>
        </p:txBody>
      </p:sp>
    </p:spTree>
    <p:extLst>
      <p:ext uri="{BB962C8B-B14F-4D97-AF65-F5344CB8AC3E}">
        <p14:creationId xmlns:p14="http://schemas.microsoft.com/office/powerpoint/2010/main" xmlns="" val="216256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bg1"/>
                </a:solidFill>
              </a:rPr>
              <a:t>Staré dělení </a:t>
            </a:r>
            <a:r>
              <a:rPr lang="cs-CZ" b="1" dirty="0" smtClean="0">
                <a:solidFill>
                  <a:schemeClr val="bg1"/>
                </a:solidFill>
              </a:rPr>
              <a:t>lesních cest dle </a:t>
            </a:r>
            <a:br>
              <a:rPr lang="cs-CZ" b="1" dirty="0" smtClean="0">
                <a:solidFill>
                  <a:schemeClr val="bg1"/>
                </a:solidFill>
              </a:rPr>
            </a:br>
            <a:r>
              <a:rPr lang="cs-CZ" b="1" dirty="0" smtClean="0">
                <a:solidFill>
                  <a:schemeClr val="bg1"/>
                </a:solidFill>
              </a:rPr>
              <a:t>ČSN 73 </a:t>
            </a:r>
            <a:r>
              <a:rPr lang="cs-CZ" b="1" dirty="0" smtClean="0">
                <a:solidFill>
                  <a:schemeClr val="bg1"/>
                </a:solidFill>
              </a:rPr>
              <a:t>6108 (1996)</a:t>
            </a:r>
            <a:endParaRPr lang="cs-CZ" b="1" dirty="0">
              <a:solidFill>
                <a:schemeClr val="bg1"/>
              </a:solidFill>
            </a:endParaRPr>
          </a:p>
        </p:txBody>
      </p:sp>
      <p:sp>
        <p:nvSpPr>
          <p:cNvPr id="3" name="Zástupný symbol pro obsah 2"/>
          <p:cNvSpPr>
            <a:spLocks noGrp="1"/>
          </p:cNvSpPr>
          <p:nvPr>
            <p:ph sz="half" idx="1"/>
          </p:nvPr>
        </p:nvSpPr>
        <p:spPr/>
        <p:txBody>
          <a:bodyPr/>
          <a:lstStyle/>
          <a:p>
            <a:r>
              <a:rPr lang="cs-CZ" b="1" dirty="0" smtClean="0"/>
              <a:t>Třídy lesních cest</a:t>
            </a:r>
          </a:p>
          <a:p>
            <a:r>
              <a:rPr lang="cs-CZ" dirty="0"/>
              <a:t>dopravní důležitosti a </a:t>
            </a:r>
            <a:r>
              <a:rPr lang="cs-CZ" dirty="0" smtClean="0"/>
              <a:t>účelu</a:t>
            </a:r>
          </a:p>
          <a:p>
            <a:endParaRPr lang="cs-CZ" dirty="0"/>
          </a:p>
          <a:p>
            <a:pPr lvl="1"/>
            <a:r>
              <a:rPr lang="cs-CZ" dirty="0" smtClean="0"/>
              <a:t>1L</a:t>
            </a:r>
          </a:p>
          <a:p>
            <a:pPr lvl="1"/>
            <a:r>
              <a:rPr lang="cs-CZ" dirty="0" smtClean="0"/>
              <a:t>2L</a:t>
            </a:r>
          </a:p>
          <a:p>
            <a:pPr lvl="1"/>
            <a:r>
              <a:rPr lang="cs-CZ" dirty="0" smtClean="0"/>
              <a:t>3L</a:t>
            </a:r>
          </a:p>
          <a:p>
            <a:pPr lvl="1"/>
            <a:r>
              <a:rPr lang="cs-CZ" dirty="0" smtClean="0"/>
              <a:t>4L</a:t>
            </a:r>
            <a:endParaRPr lang="cs-CZ" dirty="0"/>
          </a:p>
          <a:p>
            <a:endParaRPr lang="cs-CZ" dirty="0" smtClean="0"/>
          </a:p>
          <a:p>
            <a:endParaRPr lang="cs-CZ" dirty="0"/>
          </a:p>
        </p:txBody>
      </p:sp>
      <p:sp>
        <p:nvSpPr>
          <p:cNvPr id="4" name="Zástupný symbol pro obsah 3"/>
          <p:cNvSpPr>
            <a:spLocks noGrp="1"/>
          </p:cNvSpPr>
          <p:nvPr>
            <p:ph sz="half" idx="2"/>
          </p:nvPr>
        </p:nvSpPr>
        <p:spPr/>
        <p:txBody>
          <a:bodyPr/>
          <a:lstStyle/>
          <a:p>
            <a:r>
              <a:rPr lang="cs-CZ" b="1" dirty="0" smtClean="0"/>
              <a:t>Kategorie lesních cest</a:t>
            </a:r>
          </a:p>
          <a:p>
            <a:r>
              <a:rPr lang="cs-CZ" dirty="0"/>
              <a:t>cesty se stejným prostorovým </a:t>
            </a:r>
            <a:r>
              <a:rPr lang="cs-CZ" dirty="0" smtClean="0"/>
              <a:t>uspořádáním</a:t>
            </a:r>
          </a:p>
          <a:p>
            <a:endParaRPr lang="cs-CZ" b="1" dirty="0"/>
          </a:p>
          <a:p>
            <a:pPr lvl="1"/>
            <a:r>
              <a:rPr lang="cs-CZ" dirty="0" smtClean="0"/>
              <a:t>X/Y</a:t>
            </a:r>
          </a:p>
          <a:p>
            <a:pPr lvl="1"/>
            <a:r>
              <a:rPr lang="cs-CZ" dirty="0" smtClean="0"/>
              <a:t>volná šířka / návrhová rychlost</a:t>
            </a:r>
          </a:p>
          <a:p>
            <a:pPr lvl="1"/>
            <a:r>
              <a:rPr lang="cs-CZ" dirty="0" smtClean="0"/>
              <a:t>např. 4,5/30</a:t>
            </a:r>
            <a:endParaRPr lang="cs-CZ" dirty="0"/>
          </a:p>
        </p:txBody>
      </p:sp>
    </p:spTree>
    <p:extLst>
      <p:ext uri="{BB962C8B-B14F-4D97-AF65-F5344CB8AC3E}">
        <p14:creationId xmlns:p14="http://schemas.microsoft.com/office/powerpoint/2010/main" xmlns="" val="2291028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bg1"/>
                </a:solidFill>
              </a:rPr>
              <a:t>Nové rozdělení</a:t>
            </a:r>
            <a:endParaRPr lang="cs-CZ" dirty="0">
              <a:solidFill>
                <a:schemeClr val="bg1"/>
              </a:solidFill>
            </a:endParaRPr>
          </a:p>
        </p:txBody>
      </p:sp>
      <p:sp>
        <p:nvSpPr>
          <p:cNvPr id="5" name="Zástupný symbol pro obsah 4"/>
          <p:cNvSpPr>
            <a:spLocks noGrp="1"/>
          </p:cNvSpPr>
          <p:nvPr>
            <p:ph idx="1"/>
          </p:nvPr>
        </p:nvSpPr>
        <p:spPr/>
        <p:txBody>
          <a:bodyPr>
            <a:normAutofit/>
          </a:bodyPr>
          <a:lstStyle/>
          <a:p>
            <a:pPr lvl="0"/>
            <a:r>
              <a:rPr lang="cs-CZ" dirty="0" smtClean="0"/>
              <a:t>lesní </a:t>
            </a:r>
            <a:r>
              <a:rPr lang="cs-CZ" dirty="0"/>
              <a:t>cesty </a:t>
            </a:r>
          </a:p>
          <a:p>
            <a:pPr lvl="1"/>
            <a:r>
              <a:rPr lang="cs-CZ" dirty="0"/>
              <a:t>lesní cesty 1. třídy (označení 1L)</a:t>
            </a:r>
          </a:p>
          <a:p>
            <a:pPr lvl="1"/>
            <a:r>
              <a:rPr lang="cs-CZ" dirty="0"/>
              <a:t>lesní cesty 2. třídy (označení 2L)</a:t>
            </a:r>
          </a:p>
          <a:p>
            <a:endParaRPr lang="cs-CZ" dirty="0"/>
          </a:p>
          <a:p>
            <a:pPr lvl="0"/>
            <a:r>
              <a:rPr lang="cs-CZ" dirty="0"/>
              <a:t>dopravní trasy pro produkční funkce lesa</a:t>
            </a:r>
          </a:p>
          <a:p>
            <a:pPr lvl="1"/>
            <a:r>
              <a:rPr lang="cs-CZ" dirty="0"/>
              <a:t>lesní svážnice (označení 3L)</a:t>
            </a:r>
          </a:p>
          <a:p>
            <a:pPr lvl="1"/>
            <a:r>
              <a:rPr lang="cs-CZ" dirty="0" smtClean="0"/>
              <a:t>technologické </a:t>
            </a:r>
            <a:r>
              <a:rPr lang="cs-CZ" dirty="0"/>
              <a:t>linky (označení 4L)</a:t>
            </a:r>
          </a:p>
          <a:p>
            <a:endParaRPr lang="cs-CZ" dirty="0"/>
          </a:p>
          <a:p>
            <a:pPr lvl="0"/>
            <a:r>
              <a:rPr lang="cs-CZ" dirty="0"/>
              <a:t>lesní </a:t>
            </a:r>
            <a:r>
              <a:rPr lang="cs-CZ" dirty="0" smtClean="0"/>
              <a:t>stezky				</a:t>
            </a:r>
            <a:endParaRPr lang="cs-CZ" dirty="0"/>
          </a:p>
          <a:p>
            <a:endParaRPr lang="cs-CZ" dirty="0"/>
          </a:p>
        </p:txBody>
      </p:sp>
    </p:spTree>
    <p:extLst>
      <p:ext uri="{BB962C8B-B14F-4D97-AF65-F5344CB8AC3E}">
        <p14:creationId xmlns:p14="http://schemas.microsoft.com/office/powerpoint/2010/main" xmlns="" val="2015069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bg1"/>
                </a:solidFill>
              </a:rPr>
              <a:t>Lesní cesty</a:t>
            </a:r>
            <a:endParaRPr lang="cs-CZ" dirty="0"/>
          </a:p>
        </p:txBody>
      </p:sp>
      <p:sp>
        <p:nvSpPr>
          <p:cNvPr id="5" name="Zástupný symbol pro obsah 4"/>
          <p:cNvSpPr>
            <a:spLocks noGrp="1"/>
          </p:cNvSpPr>
          <p:nvPr>
            <p:ph sz="half" idx="1"/>
          </p:nvPr>
        </p:nvSpPr>
        <p:spPr>
          <a:xfrm>
            <a:off x="628650" y="1825625"/>
            <a:ext cx="4679950" cy="4351338"/>
          </a:xfrm>
        </p:spPr>
        <p:txBody>
          <a:bodyPr>
            <a:normAutofit fontScale="55000" lnSpcReduction="20000"/>
          </a:bodyPr>
          <a:lstStyle/>
          <a:p>
            <a:pPr marL="0" indent="0">
              <a:lnSpc>
                <a:spcPct val="120000"/>
              </a:lnSpc>
              <a:buNone/>
            </a:pPr>
            <a:r>
              <a:rPr lang="cs-CZ" sz="3800" b="1" dirty="0"/>
              <a:t>Lesní cesty 1. třídy </a:t>
            </a:r>
            <a:r>
              <a:rPr lang="cs-CZ" sz="3600" dirty="0"/>
              <a:t>(označení 1L) </a:t>
            </a:r>
          </a:p>
          <a:p>
            <a:pPr marL="0" indent="0">
              <a:lnSpc>
                <a:spcPct val="120000"/>
              </a:lnSpc>
              <a:buNone/>
            </a:pPr>
            <a:r>
              <a:rPr lang="cs-CZ" dirty="0" smtClean="0"/>
              <a:t>lesní </a:t>
            </a:r>
            <a:r>
              <a:rPr lang="cs-CZ" dirty="0"/>
              <a:t>odvozní cesty, obvykle jednopruhové, umožňující svým prostorovým uspořádáním a technickou vybaveností </a:t>
            </a:r>
            <a:r>
              <a:rPr lang="cs-CZ" sz="3800" b="1" dirty="0"/>
              <a:t>celoroční provoz </a:t>
            </a:r>
            <a:r>
              <a:rPr lang="cs-CZ" dirty="0"/>
              <a:t>(za předpokladu zimní údržby) směrodatným vozidlem. Tyto cesty jsou </a:t>
            </a:r>
            <a:r>
              <a:rPr lang="cs-CZ" sz="3800" b="1" dirty="0"/>
              <a:t>vždy opatřeny vozovkou</a:t>
            </a:r>
            <a:r>
              <a:rPr lang="cs-CZ" dirty="0"/>
              <a:t>, úplným odvodněním koruny a tělesa lesní cesty a musí být vybaveny výhybnami. Doporučená šířka jízdního pruhu je 3,5 m (</a:t>
            </a:r>
            <a:r>
              <a:rPr lang="cs-CZ" sz="3800" b="1" dirty="0"/>
              <a:t>nejméně 3,0 m</a:t>
            </a:r>
            <a:r>
              <a:rPr lang="cs-CZ" dirty="0"/>
              <a:t>), volná šířka cesty se doporučuje 4,5 m (</a:t>
            </a:r>
            <a:r>
              <a:rPr lang="cs-CZ" sz="3800" b="1" dirty="0"/>
              <a:t>nejméně 4,0 m</a:t>
            </a:r>
            <a:r>
              <a:rPr lang="cs-CZ" dirty="0"/>
              <a:t>). Největší dovolený podélný sklon cesty je </a:t>
            </a:r>
            <a:r>
              <a:rPr lang="cs-CZ" sz="3600" b="1" dirty="0"/>
              <a:t>10 %</a:t>
            </a:r>
            <a:r>
              <a:rPr lang="cs-CZ" dirty="0"/>
              <a:t>, v odůvodněných případech v obtížných terénních podmínkách na krátkých úsecích až </a:t>
            </a:r>
            <a:r>
              <a:rPr lang="cs-CZ" sz="3600" b="1" dirty="0"/>
              <a:t>12 %</a:t>
            </a:r>
            <a:r>
              <a:rPr lang="cs-CZ" dirty="0"/>
              <a:t>. Tyto podmínky pro maximální podélné sklony neplatí pro rekonstrukce. (ČSN 73 6108, 2016)</a:t>
            </a:r>
          </a:p>
          <a:p>
            <a:endParaRPr lang="cs-CZ" dirty="0"/>
          </a:p>
        </p:txBody>
      </p:sp>
      <p:pic>
        <p:nvPicPr>
          <p:cNvPr id="4" name="Picture 2" descr="L:\_ŠKOLA\FOTOBANKA\1L\DSC04245.JPG"/>
          <p:cNvPicPr>
            <a:picLocks noChangeAspect="1" noChangeArrowheads="1"/>
          </p:cNvPicPr>
          <p:nvPr/>
        </p:nvPicPr>
        <p:blipFill rotWithShape="1">
          <a:blip r:embed="rId2" cstate="print"/>
          <a:srcRect l="12880" t="3163"/>
          <a:stretch/>
        </p:blipFill>
        <p:spPr bwMode="auto">
          <a:xfrm>
            <a:off x="5435600" y="1825625"/>
            <a:ext cx="5891018" cy="4351337"/>
          </a:xfrm>
          <a:prstGeom prst="rect">
            <a:avLst/>
          </a:prstGeom>
          <a:noFill/>
        </p:spPr>
      </p:pic>
    </p:spTree>
    <p:extLst>
      <p:ext uri="{BB962C8B-B14F-4D97-AF65-F5344CB8AC3E}">
        <p14:creationId xmlns:p14="http://schemas.microsoft.com/office/powerpoint/2010/main" xmlns="" val="1296544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bg1"/>
                </a:solidFill>
              </a:rPr>
              <a:t>Lesní cesty</a:t>
            </a:r>
            <a:endParaRPr lang="cs-CZ" dirty="0"/>
          </a:p>
        </p:txBody>
      </p:sp>
      <p:sp>
        <p:nvSpPr>
          <p:cNvPr id="3" name="Zástupný symbol pro obsah 2"/>
          <p:cNvSpPr>
            <a:spLocks noGrp="1"/>
          </p:cNvSpPr>
          <p:nvPr>
            <p:ph idx="1"/>
          </p:nvPr>
        </p:nvSpPr>
        <p:spPr>
          <a:xfrm>
            <a:off x="628650" y="1825625"/>
            <a:ext cx="4997450" cy="4351338"/>
          </a:xfrm>
        </p:spPr>
        <p:txBody>
          <a:bodyPr>
            <a:normAutofit fontScale="47500" lnSpcReduction="20000"/>
          </a:bodyPr>
          <a:lstStyle/>
          <a:p>
            <a:pPr marL="0" indent="0">
              <a:lnSpc>
                <a:spcPct val="120000"/>
              </a:lnSpc>
              <a:buNone/>
            </a:pPr>
            <a:r>
              <a:rPr lang="cs-CZ" sz="4400" b="1" dirty="0"/>
              <a:t>Lesní cesty 2. </a:t>
            </a:r>
            <a:r>
              <a:rPr lang="cs-CZ" sz="4400" b="1" dirty="0" smtClean="0"/>
              <a:t>třídy</a:t>
            </a:r>
            <a:r>
              <a:rPr lang="cs-CZ" sz="4400" dirty="0"/>
              <a:t> </a:t>
            </a:r>
            <a:r>
              <a:rPr lang="cs-CZ" sz="4200" dirty="0" smtClean="0"/>
              <a:t>(označení </a:t>
            </a:r>
            <a:r>
              <a:rPr lang="cs-CZ" sz="4200" dirty="0"/>
              <a:t>2L) </a:t>
            </a:r>
            <a:endParaRPr lang="cs-CZ" sz="4200" dirty="0" smtClean="0"/>
          </a:p>
          <a:p>
            <a:pPr marL="0" indent="0">
              <a:lnSpc>
                <a:spcPct val="120000"/>
              </a:lnSpc>
              <a:buNone/>
            </a:pPr>
            <a:r>
              <a:rPr lang="cs-CZ" dirty="0" smtClean="0"/>
              <a:t>jednopruhové </a:t>
            </a:r>
            <a:r>
              <a:rPr lang="cs-CZ" dirty="0"/>
              <a:t>lesní odvozní cesty umožňující svým prostorovým uspořádáním a nezbytnou technickou vybaveností alespoň </a:t>
            </a:r>
            <a:r>
              <a:rPr lang="cs-CZ" sz="4400" b="1" dirty="0"/>
              <a:t>sezónní provoz </a:t>
            </a:r>
            <a:r>
              <a:rPr lang="cs-CZ" dirty="0"/>
              <a:t>směrodatným vozidlem; zimní údržba se nepředpokládá. Povrch cesty se doporučuje podle podmínek v podloží buďto opatřit provozním zpevněním nebo vozovkou. V případě únosného a dobře odvodněného podloží mohou být lesní cesty i </a:t>
            </a:r>
            <a:r>
              <a:rPr lang="cs-CZ" sz="4400" b="1" dirty="0"/>
              <a:t>bez provozního zpevnění povrchu</a:t>
            </a:r>
            <a:r>
              <a:rPr lang="cs-CZ" dirty="0"/>
              <a:t>. Cesty musí být opatřeny odpovídajícím odvodněním koruny a / nebo tělesa lesní cesty a musí být vybaveny výhybnami. Nejmenší šířka jízdního pruhu je </a:t>
            </a:r>
            <a:r>
              <a:rPr lang="cs-CZ" sz="3600" b="1" dirty="0"/>
              <a:t>3,0 m</a:t>
            </a:r>
            <a:r>
              <a:rPr lang="cs-CZ" dirty="0"/>
              <a:t>, nejmenší volná šířka cesty je </a:t>
            </a:r>
            <a:r>
              <a:rPr lang="cs-CZ" sz="3600" b="1" dirty="0"/>
              <a:t>3,5 m</a:t>
            </a:r>
            <a:r>
              <a:rPr lang="cs-CZ" dirty="0"/>
              <a:t>. Největší povolený podélný sklon cesty závisí na morfologii terénu, na povrchu cesty (s vozovkou, provozním zpevněním anebo nezpevněná) a kvalitě odvodnění. Největší povolený podélný sklon nivelety cesty s vozovkou je </a:t>
            </a:r>
            <a:r>
              <a:rPr lang="cs-CZ" sz="3800" b="1" dirty="0"/>
              <a:t>12 %; bez zpevnění na nesoudržných zeminách nemá přesáhnout 10 %, u soudržných zemin jen 8 % </a:t>
            </a:r>
            <a:r>
              <a:rPr lang="cs-CZ" sz="3400" dirty="0" smtClean="0"/>
              <a:t>…</a:t>
            </a:r>
            <a:endParaRPr lang="cs-CZ" sz="3400" dirty="0"/>
          </a:p>
          <a:p>
            <a:endParaRPr lang="cs-CZ" dirty="0"/>
          </a:p>
        </p:txBody>
      </p:sp>
      <p:pic>
        <p:nvPicPr>
          <p:cNvPr id="4" name="Picture 3" descr="L:\_ŠKOLA\FOTOBANKA\2L\DSC02870.JPG"/>
          <p:cNvPicPr>
            <a:picLocks noChangeAspect="1" noChangeArrowheads="1"/>
          </p:cNvPicPr>
          <p:nvPr/>
        </p:nvPicPr>
        <p:blipFill rotWithShape="1">
          <a:blip r:embed="rId2" cstate="print"/>
          <a:srcRect l="30649" t="20214" r="-1"/>
          <a:stretch/>
        </p:blipFill>
        <p:spPr bwMode="auto">
          <a:xfrm>
            <a:off x="5725144" y="1857015"/>
            <a:ext cx="5580411" cy="4288557"/>
          </a:xfrm>
          <a:prstGeom prst="rect">
            <a:avLst/>
          </a:prstGeom>
          <a:noFill/>
        </p:spPr>
      </p:pic>
    </p:spTree>
    <p:extLst>
      <p:ext uri="{BB962C8B-B14F-4D97-AF65-F5344CB8AC3E}">
        <p14:creationId xmlns:p14="http://schemas.microsoft.com/office/powerpoint/2010/main" xmlns="" val="3672784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b="1" dirty="0" smtClean="0">
                <a:solidFill>
                  <a:schemeClr val="bg1"/>
                </a:solidFill>
              </a:rPr>
              <a:t>Dopravní </a:t>
            </a:r>
            <a:r>
              <a:rPr lang="cs-CZ" b="1" dirty="0" smtClean="0">
                <a:solidFill>
                  <a:schemeClr val="bg1"/>
                </a:solidFill>
              </a:rPr>
              <a:t>trasy pro produkční funkce lesa</a:t>
            </a:r>
            <a:endParaRPr lang="cs-CZ" b="1" dirty="0">
              <a:solidFill>
                <a:schemeClr val="bg1"/>
              </a:solidFill>
            </a:endParaRPr>
          </a:p>
        </p:txBody>
      </p:sp>
      <p:sp>
        <p:nvSpPr>
          <p:cNvPr id="5" name="Zástupný symbol pro obsah 4"/>
          <p:cNvSpPr>
            <a:spLocks noGrp="1"/>
          </p:cNvSpPr>
          <p:nvPr>
            <p:ph sz="half" idx="1"/>
          </p:nvPr>
        </p:nvSpPr>
        <p:spPr>
          <a:xfrm>
            <a:off x="628650" y="1825624"/>
            <a:ext cx="4679950" cy="4943476"/>
          </a:xfrm>
        </p:spPr>
        <p:txBody>
          <a:bodyPr>
            <a:normAutofit fontScale="47500" lnSpcReduction="20000"/>
          </a:bodyPr>
          <a:lstStyle/>
          <a:p>
            <a:pPr marL="0" indent="0">
              <a:lnSpc>
                <a:spcPct val="120000"/>
              </a:lnSpc>
              <a:buNone/>
            </a:pPr>
            <a:r>
              <a:rPr lang="cs-CZ" sz="5100" b="1" dirty="0"/>
              <a:t>Lesní </a:t>
            </a:r>
            <a:r>
              <a:rPr lang="cs-CZ" sz="5100" b="1" dirty="0" smtClean="0"/>
              <a:t>svážnice</a:t>
            </a:r>
            <a:r>
              <a:rPr lang="cs-CZ" dirty="0"/>
              <a:t> </a:t>
            </a:r>
            <a:r>
              <a:rPr lang="cs-CZ" sz="5100" dirty="0" smtClean="0"/>
              <a:t>(označení </a:t>
            </a:r>
            <a:r>
              <a:rPr lang="cs-CZ" sz="5100" dirty="0"/>
              <a:t>3L) </a:t>
            </a:r>
            <a:endParaRPr lang="cs-CZ" sz="5100" dirty="0" smtClean="0"/>
          </a:p>
          <a:p>
            <a:pPr marL="0" indent="0">
              <a:lnSpc>
                <a:spcPct val="120000"/>
              </a:lnSpc>
              <a:buNone/>
            </a:pPr>
            <a:r>
              <a:rPr lang="cs-CZ" dirty="0" smtClean="0"/>
              <a:t>slouží </a:t>
            </a:r>
            <a:r>
              <a:rPr lang="cs-CZ" dirty="0"/>
              <a:t>k soustřeďování dříví, jsou sjízdné pro traktory, speciální vyvážecí a přibližovací prostředky. Nejmenší </a:t>
            </a:r>
            <a:r>
              <a:rPr lang="cs-CZ" sz="3600" b="1" dirty="0"/>
              <a:t>volná šířka lesní svážnice je 3,0 m</a:t>
            </a:r>
            <a:r>
              <a:rPr lang="cs-CZ" dirty="0"/>
              <a:t>. Omezujícím faktorem je únosnost podloží a jeho náchylnost k erozi. </a:t>
            </a:r>
            <a:r>
              <a:rPr lang="cs-CZ" sz="3800" b="1" dirty="0"/>
              <a:t>Vozovka se nenavrhuje</a:t>
            </a:r>
            <a:r>
              <a:rPr lang="cs-CZ" dirty="0"/>
              <a:t>; povrch lesní svážnice může být opatřen provozním zpevněním nebo úpravou podložních zemin podle ČSN 73 6133 v celé délce nebo v určitém místě, anebo může být zcela bez úpravy. Lesní svážnice by měly být opatřeny základním podélným a příčným odvodněním zemního tělesa. Na lesních svážnicích se nenavrhují výhybny. Největší dovolený podélný sklon závisí na morfologii terénu a na kvalitě odvodnění. Na nezpevněných lesních svážnicích nesmí podélný sklon jízdního pásu překročit 10 % na nesoudržných zeminách; u soudržných zemin jen 8 %. Úseky s větším podélným sklonem je nutno upravit jako </a:t>
            </a:r>
            <a:r>
              <a:rPr lang="cs-CZ" sz="3600" b="1" dirty="0"/>
              <a:t>zpevněné lesní svážnice </a:t>
            </a:r>
            <a:r>
              <a:rPr lang="cs-CZ" dirty="0"/>
              <a:t>a zřídit podélné </a:t>
            </a:r>
            <a:r>
              <a:rPr lang="cs-CZ" dirty="0" smtClean="0"/>
              <a:t>a </a:t>
            </a:r>
            <a:r>
              <a:rPr lang="cs-CZ" dirty="0"/>
              <a:t>příčné odvodnění. V takovém případě je největší podélný sklon </a:t>
            </a:r>
            <a:r>
              <a:rPr lang="cs-CZ" sz="4400" b="1" dirty="0"/>
              <a:t>16 %</a:t>
            </a:r>
            <a:r>
              <a:rPr lang="cs-CZ" dirty="0"/>
              <a:t>. </a:t>
            </a:r>
            <a:r>
              <a:rPr lang="cs-CZ" sz="3800" b="1" dirty="0"/>
              <a:t>Lesní svážnice nejsou považovány za účelové komunikace podle příslušného předpisu. </a:t>
            </a:r>
            <a:r>
              <a:rPr lang="cs-CZ" dirty="0"/>
              <a:t>(ČSN 73 6108, 2016)</a:t>
            </a:r>
          </a:p>
          <a:p>
            <a:endParaRPr lang="cs-CZ" dirty="0"/>
          </a:p>
        </p:txBody>
      </p:sp>
      <p:pic>
        <p:nvPicPr>
          <p:cNvPr id="7" name="Picture 4" descr="L:\_ŠKOLA\FOTOBANKA\3L\DSC00104.JPG"/>
          <p:cNvPicPr>
            <a:picLocks noChangeAspect="1" noChangeArrowheads="1"/>
          </p:cNvPicPr>
          <p:nvPr/>
        </p:nvPicPr>
        <p:blipFill rotWithShape="1">
          <a:blip r:embed="rId2" cstate="print"/>
          <a:srcRect l="28730" t="24543" r="18219"/>
          <a:stretch/>
        </p:blipFill>
        <p:spPr bwMode="auto">
          <a:xfrm>
            <a:off x="5530850" y="1825624"/>
            <a:ext cx="4603750" cy="4351338"/>
          </a:xfrm>
          <a:prstGeom prst="rect">
            <a:avLst/>
          </a:prstGeom>
          <a:noFill/>
        </p:spPr>
      </p:pic>
    </p:spTree>
    <p:extLst>
      <p:ext uri="{BB962C8B-B14F-4D97-AF65-F5344CB8AC3E}">
        <p14:creationId xmlns:p14="http://schemas.microsoft.com/office/powerpoint/2010/main" xmlns="" val="2311880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solidFill>
                  <a:schemeClr val="bg1"/>
                </a:solidFill>
              </a:rPr>
              <a:t>Dopravní trasy pro produkční funkce lesa</a:t>
            </a:r>
            <a:endParaRPr lang="cs-CZ" dirty="0"/>
          </a:p>
        </p:txBody>
      </p:sp>
      <p:sp>
        <p:nvSpPr>
          <p:cNvPr id="3" name="Zástupný symbol pro obsah 2"/>
          <p:cNvSpPr>
            <a:spLocks noGrp="1"/>
          </p:cNvSpPr>
          <p:nvPr>
            <p:ph sz="half" idx="1"/>
          </p:nvPr>
        </p:nvSpPr>
        <p:spPr>
          <a:xfrm>
            <a:off x="628650" y="1825625"/>
            <a:ext cx="4603750" cy="4486274"/>
          </a:xfrm>
        </p:spPr>
        <p:txBody>
          <a:bodyPr>
            <a:normAutofit fontScale="47500" lnSpcReduction="20000"/>
          </a:bodyPr>
          <a:lstStyle/>
          <a:p>
            <a:pPr marL="0" indent="0">
              <a:lnSpc>
                <a:spcPct val="120000"/>
              </a:lnSpc>
              <a:buNone/>
            </a:pPr>
            <a:r>
              <a:rPr lang="cs-CZ" sz="4400" b="1" dirty="0"/>
              <a:t>Technologické linky </a:t>
            </a:r>
            <a:r>
              <a:rPr lang="cs-CZ" sz="4400" dirty="0" smtClean="0"/>
              <a:t>(</a:t>
            </a:r>
            <a:r>
              <a:rPr lang="cs-CZ" sz="4400" dirty="0"/>
              <a:t>označení 4L) </a:t>
            </a:r>
            <a:endParaRPr lang="cs-CZ" sz="4400" dirty="0" smtClean="0"/>
          </a:p>
          <a:p>
            <a:pPr marL="0" indent="0">
              <a:lnSpc>
                <a:spcPct val="120000"/>
              </a:lnSpc>
              <a:buNone/>
            </a:pPr>
            <a:r>
              <a:rPr lang="cs-CZ" dirty="0" smtClean="0"/>
              <a:t>slouží </a:t>
            </a:r>
            <a:r>
              <a:rPr lang="cs-CZ" dirty="0"/>
              <a:t>zpravidla k </a:t>
            </a:r>
            <a:r>
              <a:rPr lang="cs-CZ" sz="4400" b="1" dirty="0"/>
              <a:t>soustřeďování dříví </a:t>
            </a:r>
            <a:r>
              <a:rPr lang="cs-CZ" dirty="0"/>
              <a:t>z lesního porostu. Jsou zpravidla </a:t>
            </a:r>
            <a:r>
              <a:rPr lang="cs-CZ" sz="4400" b="1" dirty="0"/>
              <a:t>dočasné</a:t>
            </a:r>
            <a:r>
              <a:rPr lang="cs-CZ" dirty="0"/>
              <a:t>; budují se operativně v návaznosti na rozsah a způsob výchovných </a:t>
            </a:r>
            <a:r>
              <a:rPr lang="cs-CZ" dirty="0" smtClean="0"/>
              <a:t>a </a:t>
            </a:r>
            <a:r>
              <a:rPr lang="cs-CZ" dirty="0"/>
              <a:t>těžebních zásahů v lesním porostu. Jsou vedeny zpravidla po spádnici; </a:t>
            </a:r>
            <a:r>
              <a:rPr lang="cs-CZ" sz="4400" b="1" dirty="0"/>
              <a:t>maximální podélný sklon je dán použitým přibližovacím prostředkem </a:t>
            </a:r>
            <a:r>
              <a:rPr lang="cs-CZ" dirty="0"/>
              <a:t>(traktor, vyvážecí technika, kůň apod.). Povrch je vždy nezpevněný, zpravidla se neodstraňuje ani vrchní organická vrstva. Zemní práce se provádějí jen ve výjimečných případech. Šířka technologické linky je minimálně </a:t>
            </a:r>
            <a:r>
              <a:rPr lang="cs-CZ" dirty="0" smtClean="0"/>
              <a:t>2,0 </a:t>
            </a:r>
            <a:r>
              <a:rPr lang="cs-CZ" dirty="0"/>
              <a:t>m; jsou bez technické vybavenosti anebo jen s minimální technickou vybaveností (např. odvodnění). Výhybny se nenavrhují. </a:t>
            </a:r>
            <a:r>
              <a:rPr lang="cs-CZ" sz="4400" b="1" dirty="0"/>
              <a:t>Technologické linky nejsou považovány za účelové komunikace podle příslušného předpisu.</a:t>
            </a:r>
            <a:r>
              <a:rPr lang="cs-CZ" dirty="0"/>
              <a:t> (ČSN 73 6108, 2016)</a:t>
            </a:r>
          </a:p>
          <a:p>
            <a:endParaRPr lang="cs-CZ" dirty="0"/>
          </a:p>
        </p:txBody>
      </p:sp>
      <p:pic>
        <p:nvPicPr>
          <p:cNvPr id="5" name="Picture 5" descr="L:\_ŠKOLA\FOTOBANKA\4L\DSC02505.JPG"/>
          <p:cNvPicPr>
            <a:picLocks noChangeAspect="1" noChangeArrowheads="1"/>
          </p:cNvPicPr>
          <p:nvPr/>
        </p:nvPicPr>
        <p:blipFill rotWithShape="1">
          <a:blip r:embed="rId2" cstate="print"/>
          <a:srcRect l="16643" t="16593"/>
          <a:stretch/>
        </p:blipFill>
        <p:spPr bwMode="auto">
          <a:xfrm>
            <a:off x="5425440" y="1825625"/>
            <a:ext cx="6510020" cy="4351338"/>
          </a:xfrm>
          <a:prstGeom prst="rect">
            <a:avLst/>
          </a:prstGeom>
          <a:noFill/>
        </p:spPr>
      </p:pic>
    </p:spTree>
    <p:extLst>
      <p:ext uri="{BB962C8B-B14F-4D97-AF65-F5344CB8AC3E}">
        <p14:creationId xmlns:p14="http://schemas.microsoft.com/office/powerpoint/2010/main" xmlns="" val="2349975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bg1"/>
                </a:solidFill>
              </a:rPr>
              <a:t>Lesní stezky</a:t>
            </a:r>
            <a:endParaRPr lang="cs-CZ" dirty="0"/>
          </a:p>
        </p:txBody>
      </p:sp>
      <p:sp>
        <p:nvSpPr>
          <p:cNvPr id="3" name="Zástupný symbol pro obsah 2"/>
          <p:cNvSpPr>
            <a:spLocks noGrp="1"/>
          </p:cNvSpPr>
          <p:nvPr>
            <p:ph sz="half" idx="1"/>
          </p:nvPr>
        </p:nvSpPr>
        <p:spPr>
          <a:xfrm>
            <a:off x="628650" y="1825625"/>
            <a:ext cx="7766050" cy="4351338"/>
          </a:xfrm>
        </p:spPr>
        <p:txBody>
          <a:bodyPr>
            <a:normAutofit fontScale="70000" lnSpcReduction="20000"/>
          </a:bodyPr>
          <a:lstStyle/>
          <a:p>
            <a:pPr marL="0" indent="0">
              <a:lnSpc>
                <a:spcPct val="120000"/>
              </a:lnSpc>
              <a:buNone/>
            </a:pPr>
            <a:r>
              <a:rPr lang="cs-CZ" sz="3800" b="1" dirty="0"/>
              <a:t>Lesní stezky</a:t>
            </a:r>
            <a:endParaRPr lang="cs-CZ" sz="3800" dirty="0"/>
          </a:p>
          <a:p>
            <a:pPr marL="0" indent="0">
              <a:lnSpc>
                <a:spcPct val="120000"/>
              </a:lnSpc>
              <a:buNone/>
            </a:pPr>
            <a:r>
              <a:rPr lang="cs-CZ" dirty="0"/>
              <a:t>Lesní stezky se navrhují s </a:t>
            </a:r>
            <a:r>
              <a:rPr lang="cs-CZ" sz="3800" b="1" dirty="0"/>
              <a:t>parametry vyhovujícími lesnickému provozu</a:t>
            </a:r>
            <a:r>
              <a:rPr lang="cs-CZ" dirty="0"/>
              <a:t>; ostatní stezky v lese (zejména pro rekreační využití) se navrhují podle příslušných předpisů. Povrch stezky může být zpevněn odpovídajícím způsobem, anebo může být bez zpevnění; v trase lesní stezky mohou být </a:t>
            </a:r>
            <a:r>
              <a:rPr lang="cs-CZ" sz="3800" b="1" dirty="0"/>
              <a:t>jednotlivé schody nebo schodiště</a:t>
            </a:r>
            <a:r>
              <a:rPr lang="cs-CZ" dirty="0"/>
              <a:t>. V nepříznivých terénních podmínkách musí být stezka zajištěna proti nepříznivým vlivům povrchové vody. Minimální nebo maximální hodnoty podélného ani příčného sklonu se nestanovují. Výhybny se nenavrhují. Lesní stezky nejsou považovány za účelové komunikace podle příslušného předpisu. (ČSN 73 6108, 2016)</a:t>
            </a:r>
          </a:p>
          <a:p>
            <a:endParaRPr lang="cs-CZ" dirty="0"/>
          </a:p>
        </p:txBody>
      </p:sp>
    </p:spTree>
    <p:extLst>
      <p:ext uri="{BB962C8B-B14F-4D97-AF65-F5344CB8AC3E}">
        <p14:creationId xmlns:p14="http://schemas.microsoft.com/office/powerpoint/2010/main" xmlns="" val="2203422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b="1" dirty="0" smtClean="0">
                <a:solidFill>
                  <a:schemeClr val="bg1"/>
                </a:solidFill>
              </a:rPr>
              <a:t>Změna pojmu kategorie </a:t>
            </a:r>
            <a:r>
              <a:rPr lang="cs-CZ" b="1" dirty="0">
                <a:solidFill>
                  <a:schemeClr val="bg1"/>
                </a:solidFill>
              </a:rPr>
              <a:t>lesních </a:t>
            </a:r>
            <a:r>
              <a:rPr lang="cs-CZ" b="1" dirty="0" smtClean="0">
                <a:solidFill>
                  <a:schemeClr val="bg1"/>
                </a:solidFill>
              </a:rPr>
              <a:t>cest</a:t>
            </a:r>
            <a:endParaRPr lang="cs-CZ" dirty="0">
              <a:solidFill>
                <a:schemeClr val="bg1"/>
              </a:solidFill>
            </a:endParaRPr>
          </a:p>
        </p:txBody>
      </p:sp>
      <p:sp>
        <p:nvSpPr>
          <p:cNvPr id="6" name="Zástupný symbol pro obsah 5"/>
          <p:cNvSpPr>
            <a:spLocks noGrp="1"/>
          </p:cNvSpPr>
          <p:nvPr>
            <p:ph idx="1"/>
          </p:nvPr>
        </p:nvSpPr>
        <p:spPr/>
        <p:txBody>
          <a:bodyPr/>
          <a:lstStyle/>
          <a:p>
            <a:r>
              <a:rPr lang="cs-CZ" b="1" dirty="0" smtClean="0"/>
              <a:t>Kategorie </a:t>
            </a:r>
            <a:r>
              <a:rPr lang="cs-CZ" b="1" dirty="0"/>
              <a:t>lesní cesty</a:t>
            </a:r>
            <a:r>
              <a:rPr lang="cs-CZ" dirty="0"/>
              <a:t> </a:t>
            </a:r>
            <a:r>
              <a:rPr lang="cs-CZ" dirty="0" smtClean="0"/>
              <a:t>- vymezuje </a:t>
            </a:r>
            <a:r>
              <a:rPr lang="cs-CZ" dirty="0"/>
              <a:t>lesní cesty se stejným prostorovým uspořádáním </a:t>
            </a:r>
            <a:endParaRPr lang="cs-CZ" dirty="0" smtClean="0"/>
          </a:p>
          <a:p>
            <a:endParaRPr lang="cs-CZ" dirty="0" smtClean="0"/>
          </a:p>
          <a:p>
            <a:endParaRPr lang="cs-CZ" dirty="0" smtClean="0"/>
          </a:p>
          <a:p>
            <a:endParaRPr lang="cs-CZ" dirty="0" smtClean="0"/>
          </a:p>
          <a:p>
            <a:endParaRPr lang="cs-CZ" dirty="0" smtClean="0"/>
          </a:p>
          <a:p>
            <a:r>
              <a:rPr lang="cs-CZ" dirty="0" smtClean="0"/>
              <a:t>NOVĚ – </a:t>
            </a:r>
            <a:r>
              <a:rPr lang="cs-CZ" b="1" dirty="0" smtClean="0"/>
              <a:t>Návrhová kategorie lesní cesty</a:t>
            </a:r>
          </a:p>
          <a:p>
            <a:pPr algn="ctr">
              <a:buNone/>
            </a:pPr>
            <a:r>
              <a:rPr lang="cs-CZ" dirty="0" smtClean="0"/>
              <a:t>např. 1L 4,5/30</a:t>
            </a:r>
          </a:p>
          <a:p>
            <a:endParaRPr lang="cs-CZ" dirty="0" smtClean="0"/>
          </a:p>
        </p:txBody>
      </p:sp>
      <p:pic>
        <p:nvPicPr>
          <p:cNvPr id="7" name="Obrázek 6"/>
          <p:cNvPicPr/>
          <p:nvPr/>
        </p:nvPicPr>
        <p:blipFill>
          <a:blip r:embed="rId2" cstate="print">
            <a:extLst>
              <a:ext uri="{28A0092B-C50C-407E-A947-70E740481C1C}">
                <a14:useLocalDpi xmlns:a14="http://schemas.microsoft.com/office/drawing/2010/main" xmlns="" val="0"/>
              </a:ext>
            </a:extLst>
          </a:blip>
          <a:stretch>
            <a:fillRect/>
          </a:stretch>
        </p:blipFill>
        <p:spPr>
          <a:xfrm>
            <a:off x="1605597" y="2836863"/>
            <a:ext cx="5074603" cy="1836737"/>
          </a:xfrm>
          <a:prstGeom prst="rect">
            <a:avLst/>
          </a:prstGeom>
        </p:spPr>
      </p:pic>
    </p:spTree>
    <p:extLst>
      <p:ext uri="{BB962C8B-B14F-4D97-AF65-F5344CB8AC3E}">
        <p14:creationId xmlns:p14="http://schemas.microsoft.com/office/powerpoint/2010/main" xmlns="" val="3005649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1"/>
                </a:solidFill>
              </a:rPr>
              <a:t>Změna kategorií lesních </a:t>
            </a:r>
            <a:r>
              <a:rPr lang="cs-CZ" b="1" dirty="0" smtClean="0">
                <a:solidFill>
                  <a:schemeClr val="bg1"/>
                </a:solidFill>
              </a:rPr>
              <a:t>cest</a:t>
            </a:r>
            <a:endParaRPr lang="cs-CZ" dirty="0">
              <a:solidFill>
                <a:schemeClr val="bg1"/>
              </a:solidFill>
            </a:endParaRPr>
          </a:p>
        </p:txBody>
      </p:sp>
      <p:sp>
        <p:nvSpPr>
          <p:cNvPr id="3" name="Zástupný symbol pro obsah 2"/>
          <p:cNvSpPr>
            <a:spLocks noGrp="1"/>
          </p:cNvSpPr>
          <p:nvPr>
            <p:ph idx="1"/>
          </p:nvPr>
        </p:nvSpPr>
        <p:spPr>
          <a:xfrm>
            <a:off x="628650" y="1825626"/>
            <a:ext cx="7886700" cy="1654174"/>
          </a:xfrm>
        </p:spPr>
        <p:txBody>
          <a:bodyPr>
            <a:normAutofit fontScale="92500" lnSpcReduction="20000"/>
          </a:bodyPr>
          <a:lstStyle/>
          <a:p>
            <a:r>
              <a:rPr lang="cs-CZ" dirty="0" smtClean="0"/>
              <a:t>před </a:t>
            </a:r>
            <a:r>
              <a:rPr lang="cs-CZ" dirty="0" smtClean="0"/>
              <a:t>aktualizací návrhová rychlost až </a:t>
            </a:r>
            <a:r>
              <a:rPr lang="cs-CZ" dirty="0"/>
              <a:t>40 km/h.  </a:t>
            </a:r>
            <a:endParaRPr lang="cs-CZ" dirty="0" smtClean="0"/>
          </a:p>
          <a:p>
            <a:r>
              <a:rPr lang="cs-CZ" dirty="0" smtClean="0"/>
              <a:t>po aktualizaci snížena </a:t>
            </a:r>
            <a:r>
              <a:rPr lang="cs-CZ" dirty="0"/>
              <a:t>na 30 </a:t>
            </a:r>
            <a:r>
              <a:rPr lang="cs-CZ" dirty="0" smtClean="0"/>
              <a:t>km/h</a:t>
            </a:r>
          </a:p>
          <a:p>
            <a:r>
              <a:rPr lang="cs-CZ" dirty="0" smtClean="0"/>
              <a:t>nově i dvoupruhové lesní cesty</a:t>
            </a:r>
          </a:p>
          <a:p>
            <a:r>
              <a:rPr lang="cs-CZ" dirty="0" smtClean="0"/>
              <a:t>snížení na 20 km/h u nestmelených krytů</a:t>
            </a:r>
            <a:endParaRPr lang="cs-CZ" dirty="0"/>
          </a:p>
        </p:txBody>
      </p:sp>
      <p:pic>
        <p:nvPicPr>
          <p:cNvPr id="5" name="Obrázek 4"/>
          <p:cNvPicPr>
            <a:picLocks noChangeAspect="1"/>
          </p:cNvPicPr>
          <p:nvPr/>
        </p:nvPicPr>
        <p:blipFill>
          <a:blip r:embed="rId2" cstate="print"/>
          <a:stretch>
            <a:fillRect/>
          </a:stretch>
        </p:blipFill>
        <p:spPr>
          <a:xfrm>
            <a:off x="628650" y="3479800"/>
            <a:ext cx="7277777" cy="2843213"/>
          </a:xfrm>
          <a:prstGeom prst="rect">
            <a:avLst/>
          </a:prstGeom>
        </p:spPr>
      </p:pic>
    </p:spTree>
    <p:extLst>
      <p:ext uri="{BB962C8B-B14F-4D97-AF65-F5344CB8AC3E}">
        <p14:creationId xmlns:p14="http://schemas.microsoft.com/office/powerpoint/2010/main" xmlns="" val="96864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bg1"/>
                </a:solidFill>
              </a:rPr>
              <a:t>Lesní cestní síť</a:t>
            </a:r>
            <a:endParaRPr lang="cs-CZ" b="1" dirty="0">
              <a:solidFill>
                <a:schemeClr val="bg1"/>
              </a:solidFill>
            </a:endParaRPr>
          </a:p>
        </p:txBody>
      </p:sp>
      <p:sp>
        <p:nvSpPr>
          <p:cNvPr id="3" name="Zástupný symbol pro obsah 2"/>
          <p:cNvSpPr>
            <a:spLocks noGrp="1"/>
          </p:cNvSpPr>
          <p:nvPr>
            <p:ph idx="1"/>
          </p:nvPr>
        </p:nvSpPr>
        <p:spPr>
          <a:xfrm>
            <a:off x="628650" y="1825625"/>
            <a:ext cx="4324350" cy="4351338"/>
          </a:xfrm>
        </p:spPr>
        <p:txBody>
          <a:bodyPr>
            <a:normAutofit lnSpcReduction="10000"/>
          </a:bodyPr>
          <a:lstStyle/>
          <a:p>
            <a:r>
              <a:rPr lang="cs-CZ" dirty="0" smtClean="0"/>
              <a:t>základ hospodaření v našich lesích</a:t>
            </a:r>
          </a:p>
          <a:p>
            <a:r>
              <a:rPr lang="cs-CZ" dirty="0" smtClean="0"/>
              <a:t>zpřístupňuje lesní komplexy</a:t>
            </a:r>
          </a:p>
          <a:p>
            <a:pPr lvl="1"/>
            <a:r>
              <a:rPr lang="cs-CZ" dirty="0" smtClean="0"/>
              <a:t>pro těžební stroje</a:t>
            </a:r>
          </a:p>
          <a:p>
            <a:pPr lvl="1"/>
            <a:r>
              <a:rPr lang="cs-CZ" dirty="0" smtClean="0"/>
              <a:t>odvoz dříví</a:t>
            </a:r>
          </a:p>
          <a:p>
            <a:pPr lvl="1"/>
            <a:r>
              <a:rPr lang="cs-CZ" dirty="0" smtClean="0"/>
              <a:t>kontrola</a:t>
            </a:r>
          </a:p>
          <a:p>
            <a:r>
              <a:rPr lang="cs-CZ" dirty="0" smtClean="0"/>
              <a:t>hlavní rozvoj 50-80. léta 20. století</a:t>
            </a:r>
          </a:p>
          <a:p>
            <a:r>
              <a:rPr lang="cs-CZ" dirty="0" smtClean="0"/>
              <a:t>v současnosti především rekonstrukce</a:t>
            </a:r>
            <a:endParaRPr lang="cs-CZ" dirty="0"/>
          </a:p>
        </p:txBody>
      </p:sp>
      <p:pic>
        <p:nvPicPr>
          <p:cNvPr id="70658" name="Picture 2"/>
          <p:cNvPicPr>
            <a:picLocks noChangeAspect="1" noChangeArrowheads="1"/>
          </p:cNvPicPr>
          <p:nvPr/>
        </p:nvPicPr>
        <p:blipFill>
          <a:blip r:embed="rId2" cstate="print"/>
          <a:srcRect/>
          <a:stretch>
            <a:fillRect/>
          </a:stretch>
        </p:blipFill>
        <p:spPr bwMode="auto">
          <a:xfrm>
            <a:off x="5255476" y="1993900"/>
            <a:ext cx="3888524" cy="4298221"/>
          </a:xfrm>
          <a:prstGeom prst="rect">
            <a:avLst/>
          </a:prstGeom>
          <a:noFill/>
          <a:ln w="9525">
            <a:noFill/>
            <a:miter lim="800000"/>
            <a:headEnd/>
            <a:tailEnd/>
          </a:ln>
        </p:spPr>
      </p:pic>
    </p:spTree>
    <p:extLst>
      <p:ext uri="{BB962C8B-B14F-4D97-AF65-F5344CB8AC3E}">
        <p14:creationId xmlns:p14="http://schemas.microsoft.com/office/powerpoint/2010/main" xmlns="" val="4242595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solidFill>
                  <a:schemeClr val="bg1"/>
                </a:solidFill>
              </a:rPr>
              <a:t>Změny u směrových oblouků</a:t>
            </a:r>
            <a:endParaRPr lang="cs-CZ" dirty="0">
              <a:solidFill>
                <a:schemeClr val="bg1"/>
              </a:solidFill>
            </a:endParaRPr>
          </a:p>
        </p:txBody>
      </p:sp>
      <p:sp>
        <p:nvSpPr>
          <p:cNvPr id="3" name="Zástupný symbol pro obsah 2"/>
          <p:cNvSpPr>
            <a:spLocks noGrp="1"/>
          </p:cNvSpPr>
          <p:nvPr>
            <p:ph idx="1"/>
          </p:nvPr>
        </p:nvSpPr>
        <p:spPr/>
        <p:txBody>
          <a:bodyPr/>
          <a:lstStyle/>
          <a:p>
            <a:pPr marL="0" indent="0">
              <a:buNone/>
            </a:pPr>
            <a:r>
              <a:rPr lang="cs-CZ" b="1" dirty="0" smtClean="0"/>
              <a:t>PREFEROVANÉ DRUHY OBLOUKŮ</a:t>
            </a:r>
          </a:p>
          <a:p>
            <a:r>
              <a:rPr lang="cs-CZ" b="1" dirty="0" smtClean="0"/>
              <a:t>stará </a:t>
            </a:r>
            <a:r>
              <a:rPr lang="cs-CZ" b="1" dirty="0"/>
              <a:t>norma </a:t>
            </a:r>
            <a:r>
              <a:rPr lang="cs-CZ" dirty="0" smtClean="0"/>
              <a:t>- volba </a:t>
            </a:r>
            <a:r>
              <a:rPr lang="cs-CZ" dirty="0"/>
              <a:t>druhu směrového oblouku (kruhový, kruhový s přechodnicí, </a:t>
            </a:r>
            <a:r>
              <a:rPr lang="cs-CZ" dirty="0" err="1"/>
              <a:t>přechodnicový</a:t>
            </a:r>
            <a:r>
              <a:rPr lang="cs-CZ" dirty="0"/>
              <a:t>, složený) s ohledem na terén a </a:t>
            </a:r>
            <a:r>
              <a:rPr lang="cs-CZ" dirty="0" smtClean="0"/>
              <a:t>estetiku</a:t>
            </a:r>
          </a:p>
          <a:p>
            <a:r>
              <a:rPr lang="cs-CZ" b="1" dirty="0" smtClean="0"/>
              <a:t>nově preferovány </a:t>
            </a:r>
            <a:r>
              <a:rPr lang="cs-CZ" b="1" dirty="0"/>
              <a:t>prosté kruhové oblouky</a:t>
            </a:r>
          </a:p>
        </p:txBody>
      </p:sp>
    </p:spTree>
    <p:extLst>
      <p:ext uri="{BB962C8B-B14F-4D97-AF65-F5344CB8AC3E}">
        <p14:creationId xmlns:p14="http://schemas.microsoft.com/office/powerpoint/2010/main" xmlns="" val="2239307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1"/>
                </a:solidFill>
              </a:rPr>
              <a:t>Změny u směrových oblouků</a:t>
            </a:r>
            <a:endParaRPr lang="cs-CZ" dirty="0"/>
          </a:p>
        </p:txBody>
      </p:sp>
      <p:sp>
        <p:nvSpPr>
          <p:cNvPr id="3" name="Zástupný symbol pro obsah 2"/>
          <p:cNvSpPr>
            <a:spLocks noGrp="1"/>
          </p:cNvSpPr>
          <p:nvPr>
            <p:ph idx="1"/>
          </p:nvPr>
        </p:nvSpPr>
        <p:spPr/>
        <p:txBody>
          <a:bodyPr/>
          <a:lstStyle/>
          <a:p>
            <a:pPr marL="0" indent="0">
              <a:buNone/>
            </a:pPr>
            <a:r>
              <a:rPr lang="cs-CZ" b="1" dirty="0" smtClean="0"/>
              <a:t>MINIMÁLNÍ POLOMĚR OBLOKŮ</a:t>
            </a:r>
            <a:endParaRPr lang="cs-CZ" b="1" dirty="0"/>
          </a:p>
        </p:txBody>
      </p:sp>
      <p:pic>
        <p:nvPicPr>
          <p:cNvPr id="4" name="Obrázek 3"/>
          <p:cNvPicPr>
            <a:picLocks noChangeAspect="1"/>
          </p:cNvPicPr>
          <p:nvPr/>
        </p:nvPicPr>
        <p:blipFill>
          <a:blip r:embed="rId2" cstate="print"/>
          <a:stretch>
            <a:fillRect/>
          </a:stretch>
        </p:blipFill>
        <p:spPr>
          <a:xfrm>
            <a:off x="628650" y="2438401"/>
            <a:ext cx="7839693" cy="969962"/>
          </a:xfrm>
          <a:prstGeom prst="rect">
            <a:avLst/>
          </a:prstGeom>
        </p:spPr>
      </p:pic>
      <p:pic>
        <p:nvPicPr>
          <p:cNvPr id="5" name="Obrázek 4"/>
          <p:cNvPicPr>
            <a:picLocks noChangeAspect="1"/>
          </p:cNvPicPr>
          <p:nvPr/>
        </p:nvPicPr>
        <p:blipFill>
          <a:blip r:embed="rId3" cstate="print"/>
          <a:stretch>
            <a:fillRect/>
          </a:stretch>
        </p:blipFill>
        <p:spPr>
          <a:xfrm>
            <a:off x="1008370" y="3414442"/>
            <a:ext cx="7080251" cy="2897457"/>
          </a:xfrm>
          <a:prstGeom prst="rect">
            <a:avLst/>
          </a:prstGeom>
        </p:spPr>
      </p:pic>
      <p:sp>
        <p:nvSpPr>
          <p:cNvPr id="6" name="TextovéPole 5"/>
          <p:cNvSpPr txBox="1"/>
          <p:nvPr/>
        </p:nvSpPr>
        <p:spPr>
          <a:xfrm>
            <a:off x="6286988" y="5690433"/>
            <a:ext cx="1627818" cy="369332"/>
          </a:xfrm>
          <a:prstGeom prst="rect">
            <a:avLst/>
          </a:prstGeom>
          <a:noFill/>
        </p:spPr>
        <p:txBody>
          <a:bodyPr wrap="none" rtlCol="0">
            <a:spAutoFit/>
          </a:bodyPr>
          <a:lstStyle/>
          <a:p>
            <a:r>
              <a:rPr lang="cs-CZ" b="1" dirty="0" smtClean="0">
                <a:solidFill>
                  <a:schemeClr val="accent6">
                    <a:lumMod val="75000"/>
                  </a:schemeClr>
                </a:solidFill>
              </a:rPr>
              <a:t>STARÁ NORMA</a:t>
            </a:r>
            <a:endParaRPr lang="cs-CZ" b="1" dirty="0">
              <a:solidFill>
                <a:schemeClr val="accent6">
                  <a:lumMod val="75000"/>
                </a:schemeClr>
              </a:solidFill>
            </a:endParaRPr>
          </a:p>
        </p:txBody>
      </p:sp>
      <p:sp>
        <p:nvSpPr>
          <p:cNvPr id="7" name="TextovéPole 6"/>
          <p:cNvSpPr txBox="1"/>
          <p:nvPr/>
        </p:nvSpPr>
        <p:spPr>
          <a:xfrm>
            <a:off x="6286988" y="2001601"/>
            <a:ext cx="1583832" cy="369332"/>
          </a:xfrm>
          <a:prstGeom prst="rect">
            <a:avLst/>
          </a:prstGeom>
          <a:noFill/>
        </p:spPr>
        <p:txBody>
          <a:bodyPr wrap="none" rtlCol="0">
            <a:spAutoFit/>
          </a:bodyPr>
          <a:lstStyle/>
          <a:p>
            <a:r>
              <a:rPr lang="cs-CZ" b="1" dirty="0" smtClean="0">
                <a:solidFill>
                  <a:schemeClr val="accent6">
                    <a:lumMod val="75000"/>
                  </a:schemeClr>
                </a:solidFill>
              </a:rPr>
              <a:t>NOVÁ NORMA</a:t>
            </a:r>
            <a:endParaRPr lang="cs-CZ" b="1" dirty="0">
              <a:solidFill>
                <a:schemeClr val="accent6">
                  <a:lumMod val="75000"/>
                </a:schemeClr>
              </a:solidFill>
            </a:endParaRPr>
          </a:p>
        </p:txBody>
      </p:sp>
    </p:spTree>
    <p:extLst>
      <p:ext uri="{BB962C8B-B14F-4D97-AF65-F5344CB8AC3E}">
        <p14:creationId xmlns:p14="http://schemas.microsoft.com/office/powerpoint/2010/main" xmlns="" val="1456516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solidFill>
                  <a:schemeClr val="bg1"/>
                </a:solidFill>
              </a:rPr>
              <a:t>Rozšíření směrových oblouků lesních </a:t>
            </a:r>
            <a:r>
              <a:rPr lang="cs-CZ" b="1" dirty="0" smtClean="0">
                <a:solidFill>
                  <a:schemeClr val="bg1"/>
                </a:solidFill>
              </a:rPr>
              <a:t>cest</a:t>
            </a:r>
            <a:endParaRPr lang="cs-CZ" dirty="0">
              <a:solidFill>
                <a:schemeClr val="bg1"/>
              </a:solidFill>
            </a:endParaRPr>
          </a:p>
        </p:txBody>
      </p:sp>
      <p:sp>
        <p:nvSpPr>
          <p:cNvPr id="3" name="Zástupný symbol pro obsah 2"/>
          <p:cNvSpPr>
            <a:spLocks noGrp="1"/>
          </p:cNvSpPr>
          <p:nvPr>
            <p:ph idx="1"/>
          </p:nvPr>
        </p:nvSpPr>
        <p:spPr/>
        <p:txBody>
          <a:bodyPr/>
          <a:lstStyle/>
          <a:p>
            <a:r>
              <a:rPr lang="cs-CZ" dirty="0" smtClean="0"/>
              <a:t>uplatnění vlečných křivek směrodatného vozidla</a:t>
            </a:r>
            <a:endParaRPr lang="cs-CZ" dirty="0"/>
          </a:p>
        </p:txBody>
      </p:sp>
      <p:pic>
        <p:nvPicPr>
          <p:cNvPr id="4" name="Obrázek 3"/>
          <p:cNvPicPr>
            <a:picLocks noChangeAspect="1"/>
          </p:cNvPicPr>
          <p:nvPr/>
        </p:nvPicPr>
        <p:blipFill>
          <a:blip r:embed="rId2" cstate="print"/>
          <a:stretch>
            <a:fillRect/>
          </a:stretch>
        </p:blipFill>
        <p:spPr>
          <a:xfrm>
            <a:off x="612775" y="2432844"/>
            <a:ext cx="7902575" cy="1663700"/>
          </a:xfrm>
          <a:prstGeom prst="rect">
            <a:avLst/>
          </a:prstGeom>
        </p:spPr>
      </p:pic>
      <p:pic>
        <p:nvPicPr>
          <p:cNvPr id="5" name="Obrázek 4"/>
          <p:cNvPicPr>
            <a:picLocks noChangeAspect="1"/>
          </p:cNvPicPr>
          <p:nvPr/>
        </p:nvPicPr>
        <p:blipFill>
          <a:blip r:embed="rId3" cstate="print"/>
          <a:stretch>
            <a:fillRect/>
          </a:stretch>
        </p:blipFill>
        <p:spPr>
          <a:xfrm>
            <a:off x="1052512" y="4264167"/>
            <a:ext cx="7023100" cy="1912796"/>
          </a:xfrm>
          <a:prstGeom prst="rect">
            <a:avLst/>
          </a:prstGeom>
        </p:spPr>
      </p:pic>
      <p:sp>
        <p:nvSpPr>
          <p:cNvPr id="6" name="TextovéPole 5"/>
          <p:cNvSpPr txBox="1"/>
          <p:nvPr/>
        </p:nvSpPr>
        <p:spPr>
          <a:xfrm>
            <a:off x="6286988" y="5690433"/>
            <a:ext cx="1627818" cy="369332"/>
          </a:xfrm>
          <a:prstGeom prst="rect">
            <a:avLst/>
          </a:prstGeom>
          <a:noFill/>
        </p:spPr>
        <p:txBody>
          <a:bodyPr wrap="none" rtlCol="0">
            <a:spAutoFit/>
          </a:bodyPr>
          <a:lstStyle/>
          <a:p>
            <a:r>
              <a:rPr lang="cs-CZ" b="1" dirty="0" smtClean="0">
                <a:solidFill>
                  <a:schemeClr val="accent6">
                    <a:lumMod val="75000"/>
                  </a:schemeClr>
                </a:solidFill>
              </a:rPr>
              <a:t>STARÁ NORMA</a:t>
            </a:r>
            <a:endParaRPr lang="cs-CZ" b="1" dirty="0">
              <a:solidFill>
                <a:schemeClr val="accent6">
                  <a:lumMod val="75000"/>
                </a:schemeClr>
              </a:solidFill>
            </a:endParaRPr>
          </a:p>
        </p:txBody>
      </p:sp>
      <p:sp>
        <p:nvSpPr>
          <p:cNvPr id="7" name="TextovéPole 6"/>
          <p:cNvSpPr txBox="1"/>
          <p:nvPr/>
        </p:nvSpPr>
        <p:spPr>
          <a:xfrm>
            <a:off x="6915642" y="3995690"/>
            <a:ext cx="1583832" cy="369332"/>
          </a:xfrm>
          <a:prstGeom prst="rect">
            <a:avLst/>
          </a:prstGeom>
          <a:noFill/>
        </p:spPr>
        <p:txBody>
          <a:bodyPr wrap="none" rtlCol="0">
            <a:spAutoFit/>
          </a:bodyPr>
          <a:lstStyle/>
          <a:p>
            <a:r>
              <a:rPr lang="cs-CZ" b="1" dirty="0" smtClean="0">
                <a:solidFill>
                  <a:schemeClr val="accent6">
                    <a:lumMod val="75000"/>
                  </a:schemeClr>
                </a:solidFill>
              </a:rPr>
              <a:t>NOVÁ NORMA</a:t>
            </a:r>
            <a:endParaRPr lang="cs-CZ" b="1" dirty="0">
              <a:solidFill>
                <a:schemeClr val="accent6">
                  <a:lumMod val="75000"/>
                </a:schemeClr>
              </a:solidFill>
            </a:endParaRPr>
          </a:p>
        </p:txBody>
      </p:sp>
    </p:spTree>
    <p:extLst>
      <p:ext uri="{BB962C8B-B14F-4D97-AF65-F5344CB8AC3E}">
        <p14:creationId xmlns:p14="http://schemas.microsoft.com/office/powerpoint/2010/main" xmlns="" val="4130677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half" idx="1"/>
          </p:nvPr>
        </p:nvSpPr>
        <p:spPr/>
        <p:txBody>
          <a:bodyPr/>
          <a:lstStyle/>
          <a:p>
            <a:endParaRPr lang="cs-CZ"/>
          </a:p>
        </p:txBody>
      </p:sp>
      <p:sp>
        <p:nvSpPr>
          <p:cNvPr id="4" name="Zástupný symbol pro obsah 3"/>
          <p:cNvSpPr>
            <a:spLocks noGrp="1"/>
          </p:cNvSpPr>
          <p:nvPr>
            <p:ph sz="half" idx="2"/>
          </p:nvPr>
        </p:nvSpPr>
        <p:spPr/>
        <p:txBody>
          <a:bodyPr/>
          <a:lstStyle/>
          <a:p>
            <a:endParaRPr lang="cs-CZ"/>
          </a:p>
        </p:txBody>
      </p:sp>
      <p:sp>
        <p:nvSpPr>
          <p:cNvPr id="6" name="Obdélník 5"/>
          <p:cNvSpPr/>
          <p:nvPr/>
        </p:nvSpPr>
        <p:spPr>
          <a:xfrm>
            <a:off x="-152400" y="-114300"/>
            <a:ext cx="94107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p:cNvPicPr>
            <a:picLocks noChangeAspect="1"/>
          </p:cNvPicPr>
          <p:nvPr/>
        </p:nvPicPr>
        <p:blipFill>
          <a:blip r:embed="rId2" cstate="print"/>
          <a:stretch>
            <a:fillRect/>
          </a:stretch>
        </p:blipFill>
        <p:spPr>
          <a:xfrm>
            <a:off x="628650" y="365126"/>
            <a:ext cx="8070850" cy="5938080"/>
          </a:xfrm>
          <a:prstGeom prst="rect">
            <a:avLst/>
          </a:prstGeom>
        </p:spPr>
      </p:pic>
    </p:spTree>
    <p:extLst>
      <p:ext uri="{BB962C8B-B14F-4D97-AF65-F5344CB8AC3E}">
        <p14:creationId xmlns:p14="http://schemas.microsoft.com/office/powerpoint/2010/main" xmlns="" val="2597368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52400" y="-114300"/>
            <a:ext cx="94107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Nadpis 4"/>
          <p:cNvSpPr>
            <a:spLocks noGrp="1"/>
          </p:cNvSpPr>
          <p:nvPr>
            <p:ph type="title"/>
          </p:nvPr>
        </p:nvSpPr>
        <p:spPr/>
        <p:txBody>
          <a:bodyPr/>
          <a:lstStyle/>
          <a:p>
            <a:r>
              <a:rPr lang="cs-CZ" b="1" dirty="0">
                <a:solidFill>
                  <a:schemeClr val="bg1"/>
                </a:solidFill>
              </a:rPr>
              <a:t>Rozšíření směrových oblouků lesních cest</a:t>
            </a:r>
            <a:endParaRPr lang="cs-CZ" dirty="0"/>
          </a:p>
        </p:txBody>
      </p:sp>
      <p:pic>
        <p:nvPicPr>
          <p:cNvPr id="4" name="Obrázek 3" descr="D:\Dropbox\Normy\!Pripominkovani\736108 Lesni dopravni sit\lesni krivky-Layout1.jpg"/>
          <p:cNvPicPr/>
          <p:nvPr/>
        </p:nvPicPr>
        <p:blipFill>
          <a:blip r:embed="rId2" cstate="print"/>
          <a:srcRect l="6763" t="25807" r="51282" b="10281"/>
          <a:stretch>
            <a:fillRect/>
          </a:stretch>
        </p:blipFill>
        <p:spPr bwMode="auto">
          <a:xfrm>
            <a:off x="2007314" y="425451"/>
            <a:ext cx="5129372" cy="5946773"/>
          </a:xfrm>
          <a:prstGeom prst="rect">
            <a:avLst/>
          </a:prstGeom>
          <a:noFill/>
          <a:ln w="9525">
            <a:noFill/>
            <a:miter lim="800000"/>
            <a:headEnd/>
            <a:tailEnd/>
          </a:ln>
        </p:spPr>
      </p:pic>
    </p:spTree>
    <p:extLst>
      <p:ext uri="{BB962C8B-B14F-4D97-AF65-F5344CB8AC3E}">
        <p14:creationId xmlns:p14="http://schemas.microsoft.com/office/powerpoint/2010/main" xmlns="" val="4209945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bg1"/>
                </a:solidFill>
              </a:rPr>
              <a:t>Klopení směrových oblouků</a:t>
            </a:r>
            <a:endParaRPr lang="cs-CZ" dirty="0">
              <a:solidFill>
                <a:schemeClr val="bg1"/>
              </a:solidFill>
            </a:endParaRPr>
          </a:p>
        </p:txBody>
      </p:sp>
      <p:sp>
        <p:nvSpPr>
          <p:cNvPr id="5" name="Zástupný symbol pro obsah 4"/>
          <p:cNvSpPr>
            <a:spLocks noGrp="1"/>
          </p:cNvSpPr>
          <p:nvPr>
            <p:ph idx="1"/>
          </p:nvPr>
        </p:nvSpPr>
        <p:spPr/>
        <p:txBody>
          <a:bodyPr/>
          <a:lstStyle/>
          <a:p>
            <a:r>
              <a:rPr lang="cs-CZ" dirty="0" smtClean="0"/>
              <a:t>umožněno navrhovat oblouky bez klopení</a:t>
            </a:r>
          </a:p>
          <a:p>
            <a:pPr lvl="1"/>
            <a:r>
              <a:rPr lang="cs-CZ" dirty="0" smtClean="0"/>
              <a:t>rozšíření před obloukem v poměru 1:10</a:t>
            </a:r>
            <a:endParaRPr lang="cs-CZ" dirty="0"/>
          </a:p>
        </p:txBody>
      </p:sp>
      <p:pic>
        <p:nvPicPr>
          <p:cNvPr id="6" name="Obrázek 5"/>
          <p:cNvPicPr/>
          <p:nvPr/>
        </p:nvPicPr>
        <p:blipFill>
          <a:blip r:embed="rId2" cstate="print">
            <a:extLst>
              <a:ext uri="{28A0092B-C50C-407E-A947-70E740481C1C}">
                <a14:useLocalDpi xmlns:a14="http://schemas.microsoft.com/office/drawing/2010/main" xmlns="" val="0"/>
              </a:ext>
            </a:extLst>
          </a:blip>
          <a:stretch>
            <a:fillRect/>
          </a:stretch>
        </p:blipFill>
        <p:spPr>
          <a:xfrm>
            <a:off x="628651" y="2705100"/>
            <a:ext cx="7315200" cy="4152900"/>
          </a:xfrm>
          <a:prstGeom prst="rect">
            <a:avLst/>
          </a:prstGeom>
        </p:spPr>
      </p:pic>
    </p:spTree>
    <p:extLst>
      <p:ext uri="{BB962C8B-B14F-4D97-AF65-F5344CB8AC3E}">
        <p14:creationId xmlns:p14="http://schemas.microsoft.com/office/powerpoint/2010/main" xmlns="" val="3729433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1"/>
                </a:solidFill>
              </a:rPr>
              <a:t>Parametry výškových oblouků</a:t>
            </a:r>
          </a:p>
        </p:txBody>
      </p:sp>
      <p:sp>
        <p:nvSpPr>
          <p:cNvPr id="3" name="Zástupný symbol pro obsah 2"/>
          <p:cNvSpPr>
            <a:spLocks noGrp="1"/>
          </p:cNvSpPr>
          <p:nvPr>
            <p:ph idx="1"/>
          </p:nvPr>
        </p:nvSpPr>
        <p:spPr/>
        <p:txBody>
          <a:bodyPr/>
          <a:lstStyle/>
          <a:p>
            <a:r>
              <a:rPr lang="cs-CZ" dirty="0" smtClean="0"/>
              <a:t>minimální poloměry stará norma neřešila</a:t>
            </a:r>
          </a:p>
          <a:p>
            <a:r>
              <a:rPr lang="cs-CZ" dirty="0" smtClean="0"/>
              <a:t>hodnoty </a:t>
            </a:r>
            <a:r>
              <a:rPr lang="cs-CZ" dirty="0"/>
              <a:t>platí pro výšku nejmenší viditelné překážky ležící na vozovce 0,1 m. </a:t>
            </a:r>
          </a:p>
        </p:txBody>
      </p:sp>
      <p:pic>
        <p:nvPicPr>
          <p:cNvPr id="4" name="Obrázek 3"/>
          <p:cNvPicPr>
            <a:picLocks noChangeAspect="1"/>
          </p:cNvPicPr>
          <p:nvPr/>
        </p:nvPicPr>
        <p:blipFill>
          <a:blip r:embed="rId2" cstate="print"/>
          <a:stretch>
            <a:fillRect/>
          </a:stretch>
        </p:blipFill>
        <p:spPr>
          <a:xfrm>
            <a:off x="628650" y="3539331"/>
            <a:ext cx="7448550" cy="923925"/>
          </a:xfrm>
          <a:prstGeom prst="rect">
            <a:avLst/>
          </a:prstGeom>
        </p:spPr>
      </p:pic>
      <p:pic>
        <p:nvPicPr>
          <p:cNvPr id="5" name="Obrázek 4"/>
          <p:cNvPicPr>
            <a:picLocks noChangeAspect="1"/>
          </p:cNvPicPr>
          <p:nvPr/>
        </p:nvPicPr>
        <p:blipFill>
          <a:blip r:embed="rId3" cstate="print"/>
          <a:stretch>
            <a:fillRect/>
          </a:stretch>
        </p:blipFill>
        <p:spPr>
          <a:xfrm>
            <a:off x="714137" y="4835470"/>
            <a:ext cx="5000625" cy="1341492"/>
          </a:xfrm>
          <a:prstGeom prst="rect">
            <a:avLst/>
          </a:prstGeom>
        </p:spPr>
      </p:pic>
      <p:sp>
        <p:nvSpPr>
          <p:cNvPr id="6" name="TextovéPole 5"/>
          <p:cNvSpPr txBox="1"/>
          <p:nvPr/>
        </p:nvSpPr>
        <p:spPr>
          <a:xfrm>
            <a:off x="5800248" y="5183051"/>
            <a:ext cx="2715102" cy="646331"/>
          </a:xfrm>
          <a:prstGeom prst="rect">
            <a:avLst/>
          </a:prstGeom>
          <a:noFill/>
        </p:spPr>
        <p:txBody>
          <a:bodyPr wrap="none" rtlCol="0">
            <a:spAutoFit/>
          </a:bodyPr>
          <a:lstStyle/>
          <a:p>
            <a:r>
              <a:rPr lang="cs-CZ" b="1" dirty="0" smtClean="0">
                <a:solidFill>
                  <a:schemeClr val="accent6">
                    <a:lumMod val="75000"/>
                  </a:schemeClr>
                </a:solidFill>
              </a:rPr>
              <a:t>NORMA ČSN 73 6101</a:t>
            </a:r>
          </a:p>
          <a:p>
            <a:r>
              <a:rPr lang="cs-CZ" b="1" dirty="0" smtClean="0">
                <a:solidFill>
                  <a:schemeClr val="accent6">
                    <a:lumMod val="75000"/>
                  </a:schemeClr>
                </a:solidFill>
              </a:rPr>
              <a:t>Projektování silnic a dálnic</a:t>
            </a:r>
            <a:endParaRPr lang="cs-CZ" b="1" dirty="0">
              <a:solidFill>
                <a:schemeClr val="accent6">
                  <a:lumMod val="75000"/>
                </a:schemeClr>
              </a:solidFill>
            </a:endParaRPr>
          </a:p>
        </p:txBody>
      </p:sp>
      <p:sp>
        <p:nvSpPr>
          <p:cNvPr id="7" name="TextovéPole 6"/>
          <p:cNvSpPr txBox="1"/>
          <p:nvPr/>
        </p:nvSpPr>
        <p:spPr>
          <a:xfrm>
            <a:off x="5800248" y="3056734"/>
            <a:ext cx="1583832" cy="369332"/>
          </a:xfrm>
          <a:prstGeom prst="rect">
            <a:avLst/>
          </a:prstGeom>
          <a:noFill/>
        </p:spPr>
        <p:txBody>
          <a:bodyPr wrap="none" rtlCol="0">
            <a:spAutoFit/>
          </a:bodyPr>
          <a:lstStyle/>
          <a:p>
            <a:r>
              <a:rPr lang="cs-CZ" b="1" dirty="0" smtClean="0">
                <a:solidFill>
                  <a:schemeClr val="accent6">
                    <a:lumMod val="75000"/>
                  </a:schemeClr>
                </a:solidFill>
              </a:rPr>
              <a:t>NOVÁ NORMA</a:t>
            </a:r>
            <a:endParaRPr lang="cs-CZ" b="1" dirty="0">
              <a:solidFill>
                <a:schemeClr val="accent6">
                  <a:lumMod val="75000"/>
                </a:schemeClr>
              </a:solidFill>
            </a:endParaRPr>
          </a:p>
        </p:txBody>
      </p:sp>
    </p:spTree>
    <p:extLst>
      <p:ext uri="{BB962C8B-B14F-4D97-AF65-F5344CB8AC3E}">
        <p14:creationId xmlns:p14="http://schemas.microsoft.com/office/powerpoint/2010/main" xmlns="" val="2728793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1"/>
                </a:solidFill>
              </a:rPr>
              <a:t>Změna parametrů </a:t>
            </a:r>
            <a:r>
              <a:rPr lang="cs-CZ" b="1" dirty="0" smtClean="0">
                <a:solidFill>
                  <a:schemeClr val="bg1"/>
                </a:solidFill>
              </a:rPr>
              <a:t>výhybny</a:t>
            </a:r>
            <a:endParaRPr lang="cs-CZ" dirty="0">
              <a:solidFill>
                <a:schemeClr val="bg1"/>
              </a:solidFill>
            </a:endParaRPr>
          </a:p>
        </p:txBody>
      </p:sp>
      <p:sp>
        <p:nvSpPr>
          <p:cNvPr id="3" name="Zástupný symbol pro obsah 2"/>
          <p:cNvSpPr>
            <a:spLocks noGrp="1"/>
          </p:cNvSpPr>
          <p:nvPr>
            <p:ph idx="1"/>
          </p:nvPr>
        </p:nvSpPr>
        <p:spPr/>
        <p:txBody>
          <a:bodyPr/>
          <a:lstStyle/>
          <a:p>
            <a:r>
              <a:rPr lang="cs-CZ" dirty="0" smtClean="0"/>
              <a:t>původní norma neuváděla</a:t>
            </a:r>
          </a:p>
          <a:p>
            <a:r>
              <a:rPr lang="cs-CZ" dirty="0" smtClean="0"/>
              <a:t>minimální </a:t>
            </a:r>
            <a:r>
              <a:rPr lang="cs-CZ" dirty="0"/>
              <a:t>délka stanovena na 25 m a minimální šířka 6 m (doporučeno 6,5 m)</a:t>
            </a:r>
          </a:p>
        </p:txBody>
      </p:sp>
      <p:pic>
        <p:nvPicPr>
          <p:cNvPr id="4" name="obrázek 4"/>
          <p:cNvPicPr/>
          <p:nvPr/>
        </p:nvPicPr>
        <p:blipFill>
          <a:blip r:embed="rId2" cstate="print"/>
          <a:srcRect l="5054" t="15672" r="5525" b="10448"/>
          <a:stretch>
            <a:fillRect/>
          </a:stretch>
        </p:blipFill>
        <p:spPr bwMode="auto">
          <a:xfrm>
            <a:off x="1206499" y="4191000"/>
            <a:ext cx="6315367" cy="1485265"/>
          </a:xfrm>
          <a:prstGeom prst="rect">
            <a:avLst/>
          </a:prstGeom>
          <a:solidFill>
            <a:srgbClr val="FFFFFF"/>
          </a:solidFill>
          <a:ln w="9525">
            <a:noFill/>
            <a:miter lim="800000"/>
            <a:headEnd/>
            <a:tailEnd/>
          </a:ln>
        </p:spPr>
      </p:pic>
    </p:spTree>
    <p:extLst>
      <p:ext uri="{BB962C8B-B14F-4D97-AF65-F5344CB8AC3E}">
        <p14:creationId xmlns:p14="http://schemas.microsoft.com/office/powerpoint/2010/main" xmlns="" val="1318625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a:blip r:embed="rId2" cstate="print"/>
          <a:srcRect/>
          <a:stretch>
            <a:fillRect/>
          </a:stretch>
        </p:blipFill>
        <p:spPr bwMode="auto">
          <a:xfrm>
            <a:off x="2124075" y="1965008"/>
            <a:ext cx="6391275" cy="3341948"/>
          </a:xfrm>
          <a:prstGeom prst="rect">
            <a:avLst/>
          </a:prstGeom>
          <a:noFill/>
          <a:ln w="9525">
            <a:noFill/>
            <a:miter lim="800000"/>
            <a:headEnd/>
            <a:tailEnd/>
          </a:ln>
        </p:spPr>
      </p:pic>
      <p:sp>
        <p:nvSpPr>
          <p:cNvPr id="2" name="Nadpis 1"/>
          <p:cNvSpPr>
            <a:spLocks noGrp="1"/>
          </p:cNvSpPr>
          <p:nvPr>
            <p:ph type="title"/>
          </p:nvPr>
        </p:nvSpPr>
        <p:spPr/>
        <p:txBody>
          <a:bodyPr/>
          <a:lstStyle/>
          <a:p>
            <a:r>
              <a:rPr lang="cs-CZ" b="1" dirty="0">
                <a:solidFill>
                  <a:schemeClr val="bg1"/>
                </a:solidFill>
              </a:rPr>
              <a:t>Parametry sjezdů na veřejné komunikace</a:t>
            </a:r>
            <a:endParaRPr lang="cs-CZ" dirty="0">
              <a:solidFill>
                <a:schemeClr val="bg1"/>
              </a:solidFill>
            </a:endParaRPr>
          </a:p>
        </p:txBody>
      </p:sp>
      <p:sp>
        <p:nvSpPr>
          <p:cNvPr id="3" name="Zástupný symbol pro obsah 2"/>
          <p:cNvSpPr>
            <a:spLocks noGrp="1"/>
          </p:cNvSpPr>
          <p:nvPr>
            <p:ph idx="1"/>
          </p:nvPr>
        </p:nvSpPr>
        <p:spPr/>
        <p:txBody>
          <a:bodyPr>
            <a:normAutofit fontScale="92500" lnSpcReduction="10000"/>
          </a:bodyPr>
          <a:lstStyle/>
          <a:p>
            <a:r>
              <a:rPr lang="cs-CZ" dirty="0" smtClean="0"/>
              <a:t>stará norma velmi </a:t>
            </a:r>
            <a:r>
              <a:rPr lang="cs-CZ" dirty="0"/>
              <a:t>obecně </a:t>
            </a:r>
            <a:endParaRPr lang="cs-CZ" dirty="0" smtClean="0"/>
          </a:p>
          <a:p>
            <a:r>
              <a:rPr lang="cs-CZ" dirty="0" smtClean="0"/>
              <a:t>odkazovala </a:t>
            </a:r>
            <a:r>
              <a:rPr lang="cs-CZ" dirty="0"/>
              <a:t>na ČSN 73 6101 a ČSN 73 </a:t>
            </a:r>
            <a:r>
              <a:rPr lang="cs-CZ" dirty="0" smtClean="0"/>
              <a:t>6110</a:t>
            </a:r>
          </a:p>
          <a:p>
            <a:endParaRPr lang="cs-CZ" dirty="0"/>
          </a:p>
          <a:p>
            <a:endParaRPr lang="cs-CZ" dirty="0" smtClean="0"/>
          </a:p>
          <a:p>
            <a:endParaRPr lang="cs-CZ" dirty="0"/>
          </a:p>
          <a:p>
            <a:endParaRPr lang="cs-CZ" dirty="0" smtClean="0"/>
          </a:p>
          <a:p>
            <a:endParaRPr lang="cs-CZ" dirty="0"/>
          </a:p>
          <a:p>
            <a:endParaRPr lang="cs-CZ" dirty="0" smtClean="0"/>
          </a:p>
          <a:p>
            <a:r>
              <a:rPr lang="cs-CZ" dirty="0" smtClean="0"/>
              <a:t>vozovka </a:t>
            </a:r>
            <a:r>
              <a:rPr lang="cs-CZ" dirty="0"/>
              <a:t>sjezdu na silnici nebo místní komunikaci se obvykle navrhuje stmelená </a:t>
            </a:r>
          </a:p>
        </p:txBody>
      </p:sp>
    </p:spTree>
    <p:extLst>
      <p:ext uri="{BB962C8B-B14F-4D97-AF65-F5344CB8AC3E}">
        <p14:creationId xmlns:p14="http://schemas.microsoft.com/office/powerpoint/2010/main" xmlns="" val="2827043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1"/>
                </a:solidFill>
              </a:rPr>
              <a:t>Parametry sjezdů na veřejné komunikace</a:t>
            </a:r>
            <a:endParaRPr lang="cs-CZ" dirty="0">
              <a:solidFill>
                <a:schemeClr val="bg1"/>
              </a:solidFill>
            </a:endParaRPr>
          </a:p>
        </p:txBody>
      </p:sp>
      <p:sp>
        <p:nvSpPr>
          <p:cNvPr id="3" name="Zástupný symbol pro obsah 2"/>
          <p:cNvSpPr>
            <a:spLocks noGrp="1"/>
          </p:cNvSpPr>
          <p:nvPr>
            <p:ph idx="1"/>
          </p:nvPr>
        </p:nvSpPr>
        <p:spPr>
          <a:xfrm>
            <a:off x="628650" y="1825625"/>
            <a:ext cx="2428875" cy="4351338"/>
          </a:xfrm>
        </p:spPr>
        <p:txBody>
          <a:bodyPr/>
          <a:lstStyle/>
          <a:p>
            <a:r>
              <a:rPr lang="cs-CZ" dirty="0" smtClean="0"/>
              <a:t>posouzení rozhledu</a:t>
            </a:r>
            <a:endParaRPr lang="cs-CZ" dirty="0"/>
          </a:p>
        </p:txBody>
      </p:sp>
      <p:pic>
        <p:nvPicPr>
          <p:cNvPr id="1026" name="Obrázek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67038" y="1690689"/>
            <a:ext cx="5548312" cy="470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09010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b="1" dirty="0">
                <a:solidFill>
                  <a:schemeClr val="bg1"/>
                </a:solidFill>
              </a:rPr>
              <a:t>Lesní </a:t>
            </a:r>
            <a:r>
              <a:rPr lang="cs-CZ" b="1" dirty="0" smtClean="0">
                <a:solidFill>
                  <a:schemeClr val="bg1"/>
                </a:solidFill>
              </a:rPr>
              <a:t>cesty</a:t>
            </a:r>
            <a:r>
              <a:rPr lang="cs-CZ" dirty="0"/>
              <a:t>	</a:t>
            </a:r>
          </a:p>
        </p:txBody>
      </p:sp>
      <p:sp>
        <p:nvSpPr>
          <p:cNvPr id="5" name="Zástupný symbol pro obsah 4"/>
          <p:cNvSpPr>
            <a:spLocks noGrp="1"/>
          </p:cNvSpPr>
          <p:nvPr>
            <p:ph idx="1"/>
          </p:nvPr>
        </p:nvSpPr>
        <p:spPr>
          <a:xfrm>
            <a:off x="628649" y="1825625"/>
            <a:ext cx="4810125" cy="4351338"/>
          </a:xfrm>
        </p:spPr>
        <p:txBody>
          <a:bodyPr>
            <a:normAutofit fontScale="92500" lnSpcReduction="10000"/>
          </a:bodyPr>
          <a:lstStyle/>
          <a:p>
            <a:r>
              <a:rPr lang="cs-CZ" dirty="0" smtClean="0"/>
              <a:t>účelové </a:t>
            </a:r>
            <a:r>
              <a:rPr lang="cs-CZ" dirty="0"/>
              <a:t>pozemní komunikace, která je součástí lesní dopravní </a:t>
            </a:r>
            <a:r>
              <a:rPr lang="cs-CZ" dirty="0" smtClean="0"/>
              <a:t>sítě</a:t>
            </a:r>
          </a:p>
          <a:p>
            <a:r>
              <a:rPr lang="cs-CZ" dirty="0" smtClean="0"/>
              <a:t>určené </a:t>
            </a:r>
            <a:r>
              <a:rPr lang="cs-CZ" dirty="0"/>
              <a:t>k odvozu dříví, dopravě osob a materiálu pouze v zájmu vlastníka a pro průjezd speciálních </a:t>
            </a:r>
            <a:r>
              <a:rPr lang="cs-CZ" dirty="0" smtClean="0"/>
              <a:t>vozidel</a:t>
            </a:r>
          </a:p>
          <a:p>
            <a:r>
              <a:rPr lang="cs-CZ" dirty="0" smtClean="0"/>
              <a:t>mohou </a:t>
            </a:r>
            <a:r>
              <a:rPr lang="cs-CZ" dirty="0"/>
              <a:t>plnit i </a:t>
            </a:r>
            <a:r>
              <a:rPr lang="cs-CZ" dirty="0" smtClean="0"/>
              <a:t>další dopravní </a:t>
            </a:r>
            <a:r>
              <a:rPr lang="cs-CZ" dirty="0"/>
              <a:t>funkci, např. trasy pro cyklisty či pro chodce, </a:t>
            </a:r>
            <a:r>
              <a:rPr lang="cs-CZ" dirty="0" err="1"/>
              <a:t>hipotrasy</a:t>
            </a:r>
            <a:r>
              <a:rPr lang="cs-CZ" dirty="0"/>
              <a:t> apod</a:t>
            </a:r>
            <a:r>
              <a:rPr lang="cs-CZ" dirty="0" smtClean="0"/>
              <a:t>.</a:t>
            </a:r>
          </a:p>
          <a:p>
            <a:r>
              <a:rPr lang="cs-CZ" dirty="0" smtClean="0"/>
              <a:t>budování se řídí ČSN 73 6108 </a:t>
            </a:r>
          </a:p>
          <a:p>
            <a:endParaRPr lang="cs-CZ" dirty="0"/>
          </a:p>
        </p:txBody>
      </p:sp>
      <p:pic>
        <p:nvPicPr>
          <p:cNvPr id="6" name="Picture 1"/>
          <p:cNvPicPr>
            <a:picLocks noChangeAspect="1" noChangeArrowheads="1"/>
          </p:cNvPicPr>
          <p:nvPr/>
        </p:nvPicPr>
        <p:blipFill>
          <a:blip r:embed="rId2" cstate="print"/>
          <a:srcRect/>
          <a:stretch>
            <a:fillRect/>
          </a:stretch>
        </p:blipFill>
        <p:spPr bwMode="auto">
          <a:xfrm>
            <a:off x="5640287" y="3573016"/>
            <a:ext cx="3503713" cy="2627784"/>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5652121" y="620688"/>
            <a:ext cx="3491878" cy="2618908"/>
          </a:xfrm>
          <a:prstGeom prst="rect">
            <a:avLst/>
          </a:prstGeom>
          <a:noFill/>
          <a:ln w="9525">
            <a:noFill/>
            <a:miter lim="800000"/>
            <a:headEnd/>
            <a:tailEnd/>
          </a:ln>
        </p:spPr>
      </p:pic>
    </p:spTree>
    <p:extLst>
      <p:ext uri="{BB962C8B-B14F-4D97-AF65-F5344CB8AC3E}">
        <p14:creationId xmlns:p14="http://schemas.microsoft.com/office/powerpoint/2010/main" xmlns="" val="110518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7689" y="2159000"/>
            <a:ext cx="5167312" cy="233930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 name="Nadpis 1"/>
          <p:cNvSpPr>
            <a:spLocks noGrp="1"/>
          </p:cNvSpPr>
          <p:nvPr>
            <p:ph type="title"/>
          </p:nvPr>
        </p:nvSpPr>
        <p:spPr/>
        <p:txBody>
          <a:bodyPr/>
          <a:lstStyle/>
          <a:p>
            <a:r>
              <a:rPr lang="cs-CZ" b="1" dirty="0">
                <a:solidFill>
                  <a:schemeClr val="bg1"/>
                </a:solidFill>
              </a:rPr>
              <a:t>Přizpůsobení pro Integrovaný záchranný systém</a:t>
            </a:r>
            <a:endParaRPr lang="cs-CZ" dirty="0">
              <a:solidFill>
                <a:schemeClr val="bg1"/>
              </a:solidFill>
            </a:endParaRPr>
          </a:p>
        </p:txBody>
      </p:sp>
      <p:sp>
        <p:nvSpPr>
          <p:cNvPr id="3" name="Zástupný symbol pro obsah 2"/>
          <p:cNvSpPr>
            <a:spLocks noGrp="1"/>
          </p:cNvSpPr>
          <p:nvPr>
            <p:ph idx="1"/>
          </p:nvPr>
        </p:nvSpPr>
        <p:spPr/>
        <p:txBody>
          <a:bodyPr/>
          <a:lstStyle/>
          <a:p>
            <a:pPr marL="0" indent="0">
              <a:buNone/>
            </a:pPr>
            <a:r>
              <a:rPr lang="cs-CZ" b="1" dirty="0" smtClean="0"/>
              <a:t>BODY ZÁCHRANY</a:t>
            </a:r>
          </a:p>
          <a:p>
            <a:endParaRPr lang="cs-CZ" dirty="0"/>
          </a:p>
          <a:p>
            <a:endParaRPr lang="cs-CZ" dirty="0" smtClean="0"/>
          </a:p>
          <a:p>
            <a:endParaRPr lang="cs-CZ" dirty="0"/>
          </a:p>
          <a:p>
            <a:endParaRPr lang="cs-CZ" dirty="0" smtClean="0"/>
          </a:p>
          <a:p>
            <a:pPr marL="0" indent="0">
              <a:buNone/>
            </a:pPr>
            <a:endParaRPr lang="cs-CZ" b="1" dirty="0" smtClean="0"/>
          </a:p>
          <a:p>
            <a:pPr marL="0" indent="0">
              <a:buNone/>
            </a:pPr>
            <a:r>
              <a:rPr lang="cs-CZ" b="1" dirty="0" smtClean="0"/>
              <a:t>HELIPORTY</a:t>
            </a:r>
          </a:p>
          <a:p>
            <a:r>
              <a:rPr lang="cs-CZ" dirty="0" smtClean="0"/>
              <a:t>51 x 51 m; lesní sklady, zpevněný povrch</a:t>
            </a:r>
            <a:endParaRPr lang="cs-CZ" dirty="0"/>
          </a:p>
        </p:txBody>
      </p:sp>
    </p:spTree>
    <p:extLst>
      <p:ext uri="{BB962C8B-B14F-4D97-AF65-F5344CB8AC3E}">
        <p14:creationId xmlns:p14="http://schemas.microsoft.com/office/powerpoint/2010/main" xmlns="" val="712736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bg1"/>
                </a:solidFill>
              </a:rPr>
              <a:t>Vypracování normy</a:t>
            </a:r>
            <a:endParaRPr lang="cs-CZ" dirty="0">
              <a:solidFill>
                <a:schemeClr val="bg1"/>
              </a:solidFill>
            </a:endParaRPr>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smtClean="0"/>
              <a:t>zpracovatel</a:t>
            </a:r>
            <a:r>
              <a:rPr lang="cs-CZ" dirty="0"/>
              <a:t>: </a:t>
            </a:r>
            <a:endParaRPr lang="cs-CZ" dirty="0" smtClean="0"/>
          </a:p>
          <a:p>
            <a:r>
              <a:rPr lang="cs-CZ" dirty="0" smtClean="0"/>
              <a:t>CTN </a:t>
            </a:r>
            <a:r>
              <a:rPr lang="cs-CZ" dirty="0"/>
              <a:t>PRAGOPROJEKT, a.s. IČ: </a:t>
            </a:r>
            <a:r>
              <a:rPr lang="cs-CZ" dirty="0" smtClean="0"/>
              <a:t>45272387</a:t>
            </a:r>
          </a:p>
          <a:p>
            <a:endParaRPr lang="cs-CZ" dirty="0"/>
          </a:p>
          <a:p>
            <a:pPr marL="0" indent="0">
              <a:buNone/>
            </a:pPr>
            <a:r>
              <a:rPr lang="cs-CZ" dirty="0" smtClean="0"/>
              <a:t>ve </a:t>
            </a:r>
            <a:r>
              <a:rPr lang="cs-CZ" dirty="0"/>
              <a:t>spolupráci s: </a:t>
            </a:r>
          </a:p>
          <a:p>
            <a:r>
              <a:rPr lang="cs-CZ" dirty="0"/>
              <a:t>Česká zemědělská univerzita v Praze - Fakulta lesnická a dřevařská - doc. Ing. Karel Zlatuška, CSc. a kolektiv;</a:t>
            </a:r>
          </a:p>
          <a:p>
            <a:r>
              <a:rPr lang="cs-CZ" dirty="0"/>
              <a:t>České vysoké učení technické v Praze - Fakulta stavební - Doc. Ing. Ludvík Vébr, CSc.;</a:t>
            </a:r>
          </a:p>
          <a:p>
            <a:r>
              <a:rPr lang="cs-CZ" dirty="0"/>
              <a:t>Vysoké učení technické v Brně - Fakulta stavební - Ing. Michal Radimský, Ph.D. a kolektiv</a:t>
            </a:r>
          </a:p>
          <a:p>
            <a:r>
              <a:rPr lang="cs-CZ" dirty="0" smtClean="0"/>
              <a:t>a další</a:t>
            </a:r>
            <a:endParaRPr lang="cs-CZ" dirty="0"/>
          </a:p>
          <a:p>
            <a:endParaRPr lang="cs-CZ" dirty="0"/>
          </a:p>
        </p:txBody>
      </p:sp>
    </p:spTree>
    <p:extLst>
      <p:ext uri="{BB962C8B-B14F-4D97-AF65-F5344CB8AC3E}">
        <p14:creationId xmlns:p14="http://schemas.microsoft.com/office/powerpoint/2010/main" xmlns="" val="2390622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DĚKUJI ZA POZORNOST</a:t>
            </a:r>
            <a:endParaRPr lang="cs-CZ" dirty="0"/>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xmlns="" val="382104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b="1" dirty="0" smtClean="0">
                <a:solidFill>
                  <a:schemeClr val="bg1"/>
                </a:solidFill>
              </a:rPr>
              <a:t>Norma ČSN 73 6108 </a:t>
            </a:r>
            <a:endParaRPr lang="cs-CZ" b="1" dirty="0">
              <a:solidFill>
                <a:schemeClr val="bg1"/>
              </a:solidFill>
            </a:endParaRPr>
          </a:p>
        </p:txBody>
      </p:sp>
      <p:sp>
        <p:nvSpPr>
          <p:cNvPr id="6" name="Zástupný symbol pro obsah 5"/>
          <p:cNvSpPr>
            <a:spLocks noGrp="1"/>
          </p:cNvSpPr>
          <p:nvPr>
            <p:ph idx="1"/>
          </p:nvPr>
        </p:nvSpPr>
        <p:spPr/>
        <p:txBody>
          <a:bodyPr>
            <a:normAutofit lnSpcReduction="10000"/>
          </a:bodyPr>
          <a:lstStyle/>
          <a:p>
            <a:r>
              <a:rPr lang="cs-CZ" dirty="0" smtClean="0"/>
              <a:t>slouží pro projektování lesních cest, které jsou základním prostředkem zpřístupnění lesů v ČR</a:t>
            </a:r>
          </a:p>
          <a:p>
            <a:r>
              <a:rPr lang="cs-CZ" dirty="0" smtClean="0"/>
              <a:t>norma stanovuje základní požadavky pro navrhování jejich jednotlivých prvků lesních cest 1. a 2. třídy </a:t>
            </a:r>
          </a:p>
          <a:p>
            <a:r>
              <a:rPr lang="cs-CZ" dirty="0" smtClean="0"/>
              <a:t>stanovuje základní podmínky pro stavbu, rekonstrukce, opravy, údržbu a rekultivace lesních cest</a:t>
            </a:r>
          </a:p>
          <a:p>
            <a:r>
              <a:rPr lang="cs-CZ" dirty="0" smtClean="0"/>
              <a:t>využívá se přiměřeně požadavky pro návrh lesních svážnic (3L), technologických linek (4L) a lesních stezek.</a:t>
            </a:r>
          </a:p>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16192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b="1" dirty="0" smtClean="0">
                <a:solidFill>
                  <a:schemeClr val="bg1"/>
                </a:solidFill>
              </a:rPr>
              <a:t>Funkce norem</a:t>
            </a:r>
            <a:endParaRPr lang="cs-CZ" b="1" dirty="0">
              <a:solidFill>
                <a:schemeClr val="bg1"/>
              </a:solidFill>
            </a:endParaRPr>
          </a:p>
        </p:txBody>
      </p:sp>
      <p:sp>
        <p:nvSpPr>
          <p:cNvPr id="3" name="Zástupný symbol pro obsah 2"/>
          <p:cNvSpPr>
            <a:spLocks noGrp="1"/>
          </p:cNvSpPr>
          <p:nvPr>
            <p:ph idx="1"/>
          </p:nvPr>
        </p:nvSpPr>
        <p:spPr/>
        <p:txBody>
          <a:bodyPr>
            <a:normAutofit fontScale="85000" lnSpcReduction="20000"/>
          </a:bodyPr>
          <a:lstStyle/>
          <a:p>
            <a:r>
              <a:rPr lang="cs-CZ" dirty="0" smtClean="0"/>
              <a:t>české technické normy (ČSN) </a:t>
            </a:r>
            <a:r>
              <a:rPr lang="cs-CZ" b="1" dirty="0" smtClean="0"/>
              <a:t>nejsou obecně závazné</a:t>
            </a:r>
          </a:p>
          <a:p>
            <a:r>
              <a:rPr lang="cs-CZ" dirty="0" smtClean="0"/>
              <a:t>udržují technické standarty</a:t>
            </a:r>
          </a:p>
          <a:p>
            <a:r>
              <a:rPr lang="cs-CZ" dirty="0" smtClean="0"/>
              <a:t>povinnost postupovat dle ČSN může vzniknout na základě právního předpisu</a:t>
            </a:r>
          </a:p>
          <a:p>
            <a:r>
              <a:rPr lang="cs-CZ" dirty="0" smtClean="0"/>
              <a:t>odkaz na technickou normu v právních předpisech</a:t>
            </a:r>
          </a:p>
          <a:p>
            <a:pPr lvl="1"/>
            <a:r>
              <a:rPr lang="cs-CZ" dirty="0" smtClean="0"/>
              <a:t>odkaz výlučný – postup dle normy pro splnění předpisu</a:t>
            </a:r>
          </a:p>
          <a:p>
            <a:pPr lvl="1"/>
            <a:r>
              <a:rPr lang="cs-CZ" dirty="0" smtClean="0"/>
              <a:t>odkaz indikativní – jedním ze způsobů</a:t>
            </a:r>
          </a:p>
          <a:p>
            <a:r>
              <a:rPr lang="cs-CZ" dirty="0" smtClean="0"/>
              <a:t>české technické normy (ČSN) </a:t>
            </a:r>
            <a:r>
              <a:rPr lang="cs-CZ" b="1" dirty="0" smtClean="0"/>
              <a:t>nejsou obecně závazné</a:t>
            </a:r>
          </a:p>
          <a:p>
            <a:r>
              <a:rPr lang="cs-CZ" dirty="0" smtClean="0"/>
              <a:t>povinnost postupovat dle ČSN může vzniknout na základě právního předpisu</a:t>
            </a:r>
          </a:p>
          <a:p>
            <a:r>
              <a:rPr lang="cs-CZ" dirty="0" smtClean="0"/>
              <a:t>odkaz na technickou normu v právních předpisech</a:t>
            </a:r>
          </a:p>
          <a:p>
            <a:pPr lvl="1"/>
            <a:r>
              <a:rPr lang="cs-CZ" dirty="0" smtClean="0"/>
              <a:t>odkaz výlučný – postup dle normy pro splnění předpisu</a:t>
            </a:r>
          </a:p>
          <a:p>
            <a:pPr lvl="1"/>
            <a:r>
              <a:rPr lang="cs-CZ" dirty="0" smtClean="0"/>
              <a:t>odkaz indikativní – jedním ze způsobů</a:t>
            </a:r>
          </a:p>
          <a:p>
            <a:endParaRPr lang="cs-CZ" dirty="0"/>
          </a:p>
        </p:txBody>
      </p:sp>
    </p:spTree>
    <p:extLst>
      <p:ext uri="{BB962C8B-B14F-4D97-AF65-F5344CB8AC3E}">
        <p14:creationId xmlns:p14="http://schemas.microsoft.com/office/powerpoint/2010/main" xmlns="" val="3066413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bg1"/>
                </a:solidFill>
              </a:rPr>
              <a:t>Historie normy ČSN 73 </a:t>
            </a:r>
            <a:r>
              <a:rPr lang="cs-CZ" b="1" dirty="0">
                <a:solidFill>
                  <a:schemeClr val="bg1"/>
                </a:solidFill>
              </a:rPr>
              <a:t>6108 </a:t>
            </a:r>
          </a:p>
        </p:txBody>
      </p:sp>
      <p:sp>
        <p:nvSpPr>
          <p:cNvPr id="3" name="Zástupný symbol pro obsah 2"/>
          <p:cNvSpPr>
            <a:spLocks noGrp="1"/>
          </p:cNvSpPr>
          <p:nvPr>
            <p:ph idx="1"/>
          </p:nvPr>
        </p:nvSpPr>
        <p:spPr/>
        <p:txBody>
          <a:bodyPr/>
          <a:lstStyle/>
          <a:p>
            <a:r>
              <a:rPr lang="cs-CZ" dirty="0" smtClean="0"/>
              <a:t>ON </a:t>
            </a:r>
            <a:r>
              <a:rPr lang="cs-CZ" dirty="0"/>
              <a:t>73 6108 Projektování lesních odvozních cest z roku 1975</a:t>
            </a:r>
          </a:p>
          <a:p>
            <a:r>
              <a:rPr lang="cs-CZ" dirty="0" smtClean="0"/>
              <a:t>předešlá </a:t>
            </a:r>
            <a:r>
              <a:rPr lang="cs-CZ" dirty="0"/>
              <a:t>norma ČSN 73 6108 Lesní dopravní síť </a:t>
            </a:r>
            <a:r>
              <a:rPr lang="cs-CZ" dirty="0" smtClean="0"/>
              <a:t>vyhlášena </a:t>
            </a:r>
            <a:r>
              <a:rPr lang="cs-CZ" dirty="0"/>
              <a:t>v roce </a:t>
            </a:r>
            <a:r>
              <a:rPr lang="cs-CZ" dirty="0" smtClean="0"/>
              <a:t>1996</a:t>
            </a:r>
          </a:p>
          <a:p>
            <a:r>
              <a:rPr lang="cs-CZ" dirty="0" smtClean="0"/>
              <a:t>nová </a:t>
            </a:r>
            <a:r>
              <a:rPr lang="cs-CZ" dirty="0"/>
              <a:t>norma ČSN 73 6108 Lesní </a:t>
            </a:r>
            <a:r>
              <a:rPr lang="cs-CZ" dirty="0" smtClean="0"/>
              <a:t>cestní síť </a:t>
            </a:r>
            <a:r>
              <a:rPr lang="cs-CZ" dirty="0"/>
              <a:t>vyhlášena v roce </a:t>
            </a:r>
            <a:r>
              <a:rPr lang="cs-CZ" dirty="0" smtClean="0"/>
              <a:t>2016</a:t>
            </a:r>
            <a:endParaRPr lang="cs-CZ" dirty="0"/>
          </a:p>
          <a:p>
            <a:endParaRPr lang="cs-CZ" dirty="0" smtClean="0"/>
          </a:p>
          <a:p>
            <a:pPr marL="0" indent="0">
              <a:buNone/>
            </a:pPr>
            <a:endParaRPr lang="cs-CZ" dirty="0"/>
          </a:p>
        </p:txBody>
      </p:sp>
    </p:spTree>
    <p:extLst>
      <p:ext uri="{BB962C8B-B14F-4D97-AF65-F5344CB8AC3E}">
        <p14:creationId xmlns:p14="http://schemas.microsoft.com/office/powerpoint/2010/main" xmlns="" val="1790509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b="1" dirty="0">
                <a:solidFill>
                  <a:schemeClr val="bg1"/>
                </a:solidFill>
              </a:rPr>
              <a:t>Hlavní důvody aktualizace </a:t>
            </a:r>
          </a:p>
        </p:txBody>
      </p:sp>
      <p:sp>
        <p:nvSpPr>
          <p:cNvPr id="5" name="Zástupný symbol pro obsah 4"/>
          <p:cNvSpPr>
            <a:spLocks noGrp="1"/>
          </p:cNvSpPr>
          <p:nvPr>
            <p:ph idx="1"/>
          </p:nvPr>
        </p:nvSpPr>
        <p:spPr/>
        <p:txBody>
          <a:bodyPr/>
          <a:lstStyle/>
          <a:p>
            <a:pPr lvl="0"/>
            <a:r>
              <a:rPr lang="cs-CZ" dirty="0"/>
              <a:t>odvoz dříví je v současnosti realizován jinými typy odvozních souprav, než ze kterých vycházela norma ČSN 73 6108 z roku 1996 (tahače Tatra 815 a Liaz 111.800 s </a:t>
            </a:r>
            <a:r>
              <a:rPr lang="cs-CZ" dirty="0" err="1"/>
              <a:t>polopřívěsem</a:t>
            </a:r>
            <a:r>
              <a:rPr lang="cs-CZ" dirty="0"/>
              <a:t>);</a:t>
            </a:r>
          </a:p>
          <a:p>
            <a:pPr lvl="0"/>
            <a:r>
              <a:rPr lang="cs-CZ" dirty="0"/>
              <a:t>změna legislativy, na kterou norma odkazovala;</a:t>
            </a:r>
          </a:p>
          <a:p>
            <a:pPr lvl="0"/>
            <a:r>
              <a:rPr lang="cs-CZ" dirty="0"/>
              <a:t>změna společenského chápání mimoprodukčních funkcí lesa a zvýšení užívání cestní sítě pro volnočasové aktivity.</a:t>
            </a:r>
          </a:p>
          <a:p>
            <a:endParaRPr lang="cs-CZ" dirty="0"/>
          </a:p>
        </p:txBody>
      </p:sp>
    </p:spTree>
    <p:extLst>
      <p:ext uri="{BB962C8B-B14F-4D97-AF65-F5344CB8AC3E}">
        <p14:creationId xmlns:p14="http://schemas.microsoft.com/office/powerpoint/2010/main" xmlns="" val="3297241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bg1"/>
                </a:solidFill>
              </a:rPr>
              <a:t>Podklady pro aktualizaci</a:t>
            </a:r>
            <a:endParaRPr lang="cs-CZ" b="1" dirty="0">
              <a:solidFill>
                <a:schemeClr val="bg1"/>
              </a:solidFill>
            </a:endParaRPr>
          </a:p>
        </p:txBody>
      </p:sp>
      <p:sp>
        <p:nvSpPr>
          <p:cNvPr id="3" name="Zástupný symbol pro obsah 2"/>
          <p:cNvSpPr>
            <a:spLocks noGrp="1"/>
          </p:cNvSpPr>
          <p:nvPr>
            <p:ph idx="1"/>
          </p:nvPr>
        </p:nvSpPr>
        <p:spPr/>
        <p:txBody>
          <a:bodyPr/>
          <a:lstStyle/>
          <a:p>
            <a:r>
              <a:rPr lang="cs-CZ" u="sng" dirty="0" smtClean="0"/>
              <a:t>průzkum zastoupení odvozních souprav</a:t>
            </a:r>
          </a:p>
          <a:p>
            <a:r>
              <a:rPr lang="cs-CZ" dirty="0" smtClean="0"/>
              <a:t>studium zahraničních norem</a:t>
            </a:r>
          </a:p>
          <a:p>
            <a:r>
              <a:rPr lang="cs-CZ" dirty="0" smtClean="0"/>
              <a:t>odborná debata</a:t>
            </a:r>
            <a:endParaRPr lang="cs-CZ" dirty="0"/>
          </a:p>
        </p:txBody>
      </p:sp>
    </p:spTree>
    <p:extLst>
      <p:ext uri="{BB962C8B-B14F-4D97-AF65-F5344CB8AC3E}">
        <p14:creationId xmlns:p14="http://schemas.microsoft.com/office/powerpoint/2010/main" xmlns="" val="3546068682"/>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629</TotalTime>
  <Words>1715</Words>
  <Application>Microsoft Office PowerPoint</Application>
  <PresentationFormat>Předvádění na obrazovce (4:3)</PresentationFormat>
  <Paragraphs>240</Paragraphs>
  <Slides>42</Slides>
  <Notes>0</Notes>
  <HiddenSlides>0</HiddenSlides>
  <MMClips>0</MMClips>
  <ScaleCrop>false</ScaleCrop>
  <HeadingPairs>
    <vt:vector size="4" baseType="variant">
      <vt:variant>
        <vt:lpstr>Motiv</vt:lpstr>
      </vt:variant>
      <vt:variant>
        <vt:i4>1</vt:i4>
      </vt:variant>
      <vt:variant>
        <vt:lpstr>Nadpisy snímků</vt:lpstr>
      </vt:variant>
      <vt:variant>
        <vt:i4>42</vt:i4>
      </vt:variant>
    </vt:vector>
  </HeadingPairs>
  <TitlesOfParts>
    <vt:vector size="43" baseType="lpstr">
      <vt:lpstr>Motiv Office</vt:lpstr>
      <vt:lpstr>Změny v normě  ČSN 73 6108</vt:lpstr>
      <vt:lpstr>Obsah přednášky</vt:lpstr>
      <vt:lpstr>Lesní cestní síť</vt:lpstr>
      <vt:lpstr>Lesní cesty </vt:lpstr>
      <vt:lpstr>Norma ČSN 73 6108 </vt:lpstr>
      <vt:lpstr>Funkce norem</vt:lpstr>
      <vt:lpstr>Historie normy ČSN 73 6108 </vt:lpstr>
      <vt:lpstr>Hlavní důvody aktualizace </vt:lpstr>
      <vt:lpstr>Podklady pro aktualizaci</vt:lpstr>
      <vt:lpstr>Současné odvozní soupravy</vt:lpstr>
      <vt:lpstr>Současné odvozní soupravy</vt:lpstr>
      <vt:lpstr>Směrodatné vozidlo</vt:lpstr>
      <vt:lpstr>Hlavní změny</vt:lpstr>
      <vt:lpstr>Změna názvu normy</vt:lpstr>
      <vt:lpstr>Pojmy</vt:lpstr>
      <vt:lpstr>Změna a doplnění terminologie</vt:lpstr>
      <vt:lpstr>Změna a doplnění terminologie</vt:lpstr>
      <vt:lpstr>Změna a doplnění terminologie</vt:lpstr>
      <vt:lpstr>Změna a doplnění terminologie</vt:lpstr>
      <vt:lpstr>Změna a doplnění terminologie</vt:lpstr>
      <vt:lpstr>Staré dělení lesních cest dle  ČSN 73 6108 (1996)</vt:lpstr>
      <vt:lpstr>Nové rozdělení</vt:lpstr>
      <vt:lpstr>Lesní cesty</vt:lpstr>
      <vt:lpstr>Lesní cesty</vt:lpstr>
      <vt:lpstr>Dopravní trasy pro produkční funkce lesa</vt:lpstr>
      <vt:lpstr>Dopravní trasy pro produkční funkce lesa</vt:lpstr>
      <vt:lpstr>Lesní stezky</vt:lpstr>
      <vt:lpstr>Změna pojmu kategorie lesních cest</vt:lpstr>
      <vt:lpstr>Změna kategorií lesních cest</vt:lpstr>
      <vt:lpstr>Změny u směrových oblouků</vt:lpstr>
      <vt:lpstr>Změny u směrových oblouků</vt:lpstr>
      <vt:lpstr>Rozšíření směrových oblouků lesních cest</vt:lpstr>
      <vt:lpstr>Snímek 33</vt:lpstr>
      <vt:lpstr>Rozšíření směrových oblouků lesních cest</vt:lpstr>
      <vt:lpstr>Klopení směrových oblouků</vt:lpstr>
      <vt:lpstr>Parametry výškových oblouků</vt:lpstr>
      <vt:lpstr>Změna parametrů výhybny</vt:lpstr>
      <vt:lpstr>Parametry sjezdů na veřejné komunikace</vt:lpstr>
      <vt:lpstr>Parametry sjezdů na veřejné komunikace</vt:lpstr>
      <vt:lpstr>Přizpůsobení pro Integrovaný záchranný systém</vt:lpstr>
      <vt:lpstr>Vypracování normy</vt:lpstr>
      <vt:lpstr>DĚKUJI ZA POZORNOST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Nová norma ČSN 73 6108</dc:title>
  <dc:creator>Posluchárna-L023</dc:creator>
  <cp:lastModifiedBy>JT</cp:lastModifiedBy>
  <cp:revision>44</cp:revision>
  <dcterms:created xsi:type="dcterms:W3CDTF">2016-10-04T08:07:20Z</dcterms:created>
  <dcterms:modified xsi:type="dcterms:W3CDTF">2017-04-05T18:12:32Z</dcterms:modified>
</cp:coreProperties>
</file>