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73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6B3"/>
    <a:srgbClr val="EFB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8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2591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561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5971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7389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202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66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18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911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873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2859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816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609601"/>
            <a:ext cx="8134672" cy="803175"/>
          </a:xfrm>
        </p:spPr>
        <p:txBody>
          <a:bodyPr>
            <a:noAutofit/>
          </a:bodyPr>
          <a:lstStyle/>
          <a:p>
            <a:r>
              <a:rPr lang="cs-CZ" dirty="0" smtClean="0"/>
              <a:t>Kdo je a není </a:t>
            </a:r>
            <a:br>
              <a:rPr lang="cs-CZ" dirty="0" smtClean="0"/>
            </a:br>
            <a:r>
              <a:rPr lang="cs-CZ" dirty="0" smtClean="0"/>
              <a:t>hospodářský subjekt či obchodník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47048" y="5267052"/>
            <a:ext cx="7560840" cy="1584176"/>
          </a:xfrm>
        </p:spPr>
        <p:txBody>
          <a:bodyPr>
            <a:normAutofit/>
          </a:bodyPr>
          <a:lstStyle/>
          <a:p>
            <a:r>
              <a:rPr lang="cs-CZ" dirty="0" smtClean="0"/>
              <a:t>Seminář ČLS</a:t>
            </a:r>
          </a:p>
          <a:p>
            <a:r>
              <a:rPr lang="cs-CZ" dirty="0"/>
              <a:t>p</a:t>
            </a:r>
            <a:r>
              <a:rPr lang="cs-CZ" dirty="0" smtClean="0"/>
              <a:t>ro vlastníky, OLH, hospodářské subjekty</a:t>
            </a:r>
            <a:endParaRPr lang="cs-CZ" dirty="0"/>
          </a:p>
        </p:txBody>
      </p:sp>
      <p:pic>
        <p:nvPicPr>
          <p:cNvPr id="4" name="Picture 2" descr="\\JND-CACKA\posta\Nařízení o dřevu\tuk_tu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51136"/>
            <a:ext cx="3600401" cy="330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71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dirty="0" smtClean="0"/>
              <a:t>Otázka č. 9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dirty="0" smtClean="0"/>
              <a:t>Právnická </a:t>
            </a:r>
            <a:r>
              <a:rPr lang="cs-CZ" dirty="0"/>
              <a:t>osoba dováží ze země mimo EU – Ukrajiny dřevo a vyrábí z něho dřevovláknité desky. Jaké je jeho postavení?</a:t>
            </a:r>
            <a:endParaRPr lang="cs-CZ" dirty="0" smtClean="0"/>
          </a:p>
          <a:p>
            <a:pPr marL="0" lvl="1" indent="0">
              <a:buNone/>
            </a:pPr>
            <a:endParaRPr lang="cs-CZ" dirty="0" smtClean="0"/>
          </a:p>
          <a:p>
            <a:pPr marL="1657350" lvl="4" indent="-342900"/>
            <a:r>
              <a:rPr lang="cs-CZ" sz="3200" dirty="0" smtClean="0">
                <a:solidFill>
                  <a:srgbClr val="FF0000"/>
                </a:solidFill>
              </a:rPr>
              <a:t>Je hospodářským subjektem</a:t>
            </a:r>
            <a:endParaRPr lang="cs-C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29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dirty="0" smtClean="0"/>
              <a:t>Otázka č. 10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dirty="0" smtClean="0"/>
              <a:t>Právnická </a:t>
            </a:r>
            <a:r>
              <a:rPr lang="cs-CZ" dirty="0"/>
              <a:t>osoba dováží z Rumunska bukové dřevo a vyrábí z něho parkety. Jaké je </a:t>
            </a:r>
            <a:r>
              <a:rPr lang="cs-CZ" dirty="0" smtClean="0"/>
              <a:t>její </a:t>
            </a:r>
            <a:r>
              <a:rPr lang="cs-CZ" dirty="0"/>
              <a:t>postavení?</a:t>
            </a:r>
            <a:endParaRPr lang="cs-CZ" dirty="0" smtClean="0"/>
          </a:p>
          <a:p>
            <a:pPr marL="0" lvl="1" indent="0">
              <a:buNone/>
            </a:pPr>
            <a:endParaRPr lang="cs-CZ" dirty="0" smtClean="0"/>
          </a:p>
          <a:p>
            <a:pPr marL="1657350" lvl="4" indent="-342900"/>
            <a:r>
              <a:rPr lang="cs-CZ" sz="3200" dirty="0" smtClean="0">
                <a:solidFill>
                  <a:srgbClr val="FF0000"/>
                </a:solidFill>
              </a:rPr>
              <a:t>Je obchodníkem</a:t>
            </a:r>
            <a:endParaRPr lang="cs-C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90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86409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dirty="0" smtClean="0"/>
              <a:t>Otázka č. 1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dirty="0" smtClean="0"/>
              <a:t>Je </a:t>
            </a:r>
            <a:r>
              <a:rPr lang="cs-CZ" dirty="0"/>
              <a:t>vlastník lesa - právnická osoba, hospodářským subjektem dle Nařízení č. 995/2010, pokud palivové dřevo a výrobky z něho spotřebovává ve vlastní </a:t>
            </a:r>
            <a:r>
              <a:rPr lang="cs-CZ" dirty="0" smtClean="0"/>
              <a:t>režii?</a:t>
            </a:r>
          </a:p>
          <a:p>
            <a:pPr marL="0" lvl="1" indent="0">
              <a:buNone/>
            </a:pPr>
            <a:endParaRPr lang="cs-CZ" dirty="0" smtClean="0"/>
          </a:p>
          <a:p>
            <a:pPr marL="1657350" lvl="4" indent="-342900"/>
            <a:r>
              <a:rPr lang="cs-CZ" sz="3200" dirty="0" smtClean="0">
                <a:solidFill>
                  <a:srgbClr val="FF0000"/>
                </a:solidFill>
              </a:rPr>
              <a:t>Není hospodářským subjektem</a:t>
            </a:r>
            <a:endParaRPr lang="cs-CZ" sz="32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395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dirty="0" smtClean="0"/>
              <a:t>Otázka č. 2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dirty="0" smtClean="0"/>
              <a:t>Jaké </a:t>
            </a:r>
            <a:r>
              <a:rPr lang="cs-CZ" dirty="0"/>
              <a:t>je postavení vlastníka lesa – fyzické osoby dle Nařízení č. 995/2010, pokud část palivového dřeva z vlastního lesa prodává, část spotřebovává ve vlastní režii a zároveň část suroviny pro výrobu paliva nakupuje od okolních vlastníků lesa?</a:t>
            </a:r>
            <a:endParaRPr lang="cs-CZ" dirty="0" smtClean="0"/>
          </a:p>
          <a:p>
            <a:pPr marL="0" lvl="1" indent="0">
              <a:buNone/>
            </a:pPr>
            <a:endParaRPr lang="cs-CZ" dirty="0" smtClean="0"/>
          </a:p>
          <a:p>
            <a:pPr marL="1657350" lvl="4" indent="-342900"/>
            <a:r>
              <a:rPr lang="cs-CZ" sz="3200" dirty="0" smtClean="0">
                <a:solidFill>
                  <a:srgbClr val="FF0000"/>
                </a:solidFill>
              </a:rPr>
              <a:t>Je hospodářským subjektem a zároveň obchodníkem</a:t>
            </a:r>
            <a:endParaRPr lang="cs-CZ" sz="32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3243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dirty="0" smtClean="0"/>
              <a:t>Otázka č. 3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dirty="0" smtClean="0"/>
              <a:t>Jaké </a:t>
            </a:r>
            <a:r>
              <a:rPr lang="cs-CZ" dirty="0"/>
              <a:t>je postavení právnické osoby zabývající se výrobou dýh dle Nařízení č. 995/2010, pokud 95 % dýhy pochází ze zemí EU a 5 % dováží z Ukrajiny?</a:t>
            </a:r>
            <a:endParaRPr lang="cs-CZ" dirty="0" smtClean="0"/>
          </a:p>
          <a:p>
            <a:pPr marL="0" lvl="1" indent="0">
              <a:buNone/>
            </a:pPr>
            <a:endParaRPr lang="cs-CZ" dirty="0" smtClean="0"/>
          </a:p>
          <a:p>
            <a:pPr marL="1657350" lvl="4" indent="-342900"/>
            <a:r>
              <a:rPr lang="cs-CZ" sz="3200" dirty="0" smtClean="0">
                <a:solidFill>
                  <a:srgbClr val="FF0000"/>
                </a:solidFill>
              </a:rPr>
              <a:t>Je hospodářským subjektem a zároveň obchodníkem</a:t>
            </a:r>
            <a:endParaRPr lang="cs-CZ" sz="32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635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dirty="0" smtClean="0"/>
              <a:t>Otázka č. 4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dirty="0" smtClean="0"/>
              <a:t>Jaké </a:t>
            </a:r>
            <a:r>
              <a:rPr lang="cs-CZ" dirty="0"/>
              <a:t>je postavení právnické osoby zabývající se nákupem surového dřeva prostřednictvím elektronických aukcí na území České republiky dle Nařízení č. 995/2010?</a:t>
            </a:r>
            <a:endParaRPr lang="cs-CZ" dirty="0" smtClean="0"/>
          </a:p>
          <a:p>
            <a:pPr marL="0" lvl="1" indent="0">
              <a:buNone/>
            </a:pPr>
            <a:endParaRPr lang="cs-CZ" dirty="0" smtClean="0"/>
          </a:p>
          <a:p>
            <a:pPr marL="1657350" lvl="4" indent="-342900"/>
            <a:r>
              <a:rPr lang="cs-CZ" sz="3200" dirty="0" smtClean="0">
                <a:solidFill>
                  <a:srgbClr val="FF0000"/>
                </a:solidFill>
              </a:rPr>
              <a:t>Je obchodníkem</a:t>
            </a:r>
            <a:endParaRPr lang="cs-CZ" sz="32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3432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dirty="0" smtClean="0"/>
              <a:t>Otázka č. 5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dirty="0" smtClean="0"/>
              <a:t>Jaké </a:t>
            </a:r>
            <a:r>
              <a:rPr lang="cs-CZ" dirty="0"/>
              <a:t>je postavení vlastníka lesa – právnické osoby dle Nařízení č. 995/2010, který prodává stojící stromy prostřednictvím aukcí dřeva nastojato (vlastnictví stromu přechází na kupujícího v okamžiku odříznutí stromu od pozemku)?</a:t>
            </a:r>
            <a:endParaRPr lang="cs-CZ" dirty="0" smtClean="0"/>
          </a:p>
          <a:p>
            <a:pPr marL="0" lvl="1" indent="0">
              <a:buNone/>
            </a:pPr>
            <a:endParaRPr lang="cs-CZ" dirty="0" smtClean="0"/>
          </a:p>
          <a:p>
            <a:pPr marL="1657350" lvl="4" indent="-342900"/>
            <a:r>
              <a:rPr lang="cs-CZ" sz="3200" dirty="0" smtClean="0">
                <a:solidFill>
                  <a:srgbClr val="FF0000"/>
                </a:solidFill>
              </a:rPr>
              <a:t>Je hospodářským subjektem</a:t>
            </a:r>
            <a:endParaRPr lang="cs-CZ" sz="32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791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dirty="0" smtClean="0"/>
              <a:t>Otázka č. 6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dirty="0" smtClean="0"/>
              <a:t>Jaké </a:t>
            </a:r>
            <a:r>
              <a:rPr lang="cs-CZ" dirty="0"/>
              <a:t>je postavení právnické osoby dle Nařízení č. 995/2010, která zpracovává na parkety ve svém provozu dřevo, které je ve vlastnictví firmy sídlící mimo </a:t>
            </a:r>
            <a:r>
              <a:rPr lang="cs-CZ" dirty="0" smtClean="0"/>
              <a:t>EU, </a:t>
            </a:r>
            <a:r>
              <a:rPr lang="cs-CZ" dirty="0"/>
              <a:t>na stavební účely</a:t>
            </a:r>
            <a:r>
              <a:rPr lang="cs-CZ" dirty="0" smtClean="0"/>
              <a:t>?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1657350" lvl="4" indent="-342900"/>
            <a:r>
              <a:rPr lang="cs-CZ" sz="2400" dirty="0">
                <a:solidFill>
                  <a:srgbClr val="FF0000"/>
                </a:solidFill>
              </a:rPr>
              <a:t>Není hospodářským subjektem ani obchodníkem, pokud odpadní dřevo vznikající při výrobě bude odvezeno do země původu.</a:t>
            </a:r>
            <a:endParaRPr lang="cs-CZ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6036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dirty="0" smtClean="0"/>
              <a:t>Otázka č. 7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dirty="0" smtClean="0"/>
              <a:t>Jaké </a:t>
            </a:r>
            <a:r>
              <a:rPr lang="cs-CZ" dirty="0"/>
              <a:t>je postavení fyzické osoby dle Nařízení č. 995/2010, která ve svém sadu pokácela 5 ks třešně a darovala tyto kmeny místnímu řezbáři?</a:t>
            </a:r>
            <a:endParaRPr lang="cs-CZ" dirty="0" smtClean="0"/>
          </a:p>
          <a:p>
            <a:pPr marL="0" lvl="1" indent="0">
              <a:buNone/>
            </a:pPr>
            <a:endParaRPr lang="cs-CZ" dirty="0" smtClean="0"/>
          </a:p>
          <a:p>
            <a:pPr marL="1657350" lvl="4" indent="-342900"/>
            <a:r>
              <a:rPr lang="cs-CZ" sz="3200" dirty="0">
                <a:solidFill>
                  <a:srgbClr val="FF0000"/>
                </a:solidFill>
              </a:rPr>
              <a:t>Je hospodářským subjektem</a:t>
            </a:r>
          </a:p>
        </p:txBody>
      </p:sp>
    </p:spTree>
    <p:extLst>
      <p:ext uri="{BB962C8B-B14F-4D97-AF65-F5344CB8AC3E}">
        <p14:creationId xmlns:p14="http://schemas.microsoft.com/office/powerpoint/2010/main" val="375158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39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93610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dirty="0" smtClean="0"/>
              <a:t>Otázka č. 8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dirty="0" smtClean="0"/>
              <a:t>Maloobchodník </a:t>
            </a:r>
            <a:r>
              <a:rPr lang="cs-CZ" dirty="0"/>
              <a:t>působící v EU dováží dřevařské výrobky vyrobené z recyklovaného dřeva ze třetí země mimo EU a prodávám je přímo ve svém obchodu koncovým spotřebitelům. Jaké je jeho postavení?</a:t>
            </a:r>
            <a:endParaRPr lang="cs-CZ" dirty="0" smtClean="0"/>
          </a:p>
          <a:p>
            <a:pPr marL="0" lvl="1" indent="0">
              <a:buNone/>
            </a:pPr>
            <a:endParaRPr lang="cs-CZ" dirty="0" smtClean="0"/>
          </a:p>
          <a:p>
            <a:pPr marL="1657350" lvl="4" indent="-342900"/>
            <a:r>
              <a:rPr lang="cs-CZ" sz="3200" dirty="0" smtClean="0">
                <a:solidFill>
                  <a:srgbClr val="FF0000"/>
                </a:solidFill>
              </a:rPr>
              <a:t>Není </a:t>
            </a:r>
            <a:r>
              <a:rPr lang="cs-CZ" sz="3200" dirty="0">
                <a:solidFill>
                  <a:srgbClr val="FF0000"/>
                </a:solidFill>
              </a:rPr>
              <a:t>hospodářským </a:t>
            </a:r>
            <a:r>
              <a:rPr lang="cs-CZ" sz="3200" dirty="0" smtClean="0">
                <a:solidFill>
                  <a:srgbClr val="FF0000"/>
                </a:solidFill>
              </a:rPr>
              <a:t>subjektem ani obchodníkem</a:t>
            </a:r>
            <a:endParaRPr lang="cs-C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8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901</TotalTime>
  <Words>390</Words>
  <Application>Microsoft Office PowerPoint</Application>
  <PresentationFormat>Předvádění na obrazovce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Kdo je a není  hospodářský subjekt či obchodník</vt:lpstr>
      <vt:lpstr>Otázka č. 1</vt:lpstr>
      <vt:lpstr>Otázka č. 2</vt:lpstr>
      <vt:lpstr>Otázka č. 3</vt:lpstr>
      <vt:lpstr>Otázka č. 4</vt:lpstr>
      <vt:lpstr>Otázka č. 5</vt:lpstr>
      <vt:lpstr>Otázka č. 6</vt:lpstr>
      <vt:lpstr>Otázka č. 7</vt:lpstr>
      <vt:lpstr>Otázka č. 8</vt:lpstr>
      <vt:lpstr>Otázka č. 9</vt:lpstr>
      <vt:lpstr>Otázka č. 10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Systém náležité péče</dc:title>
  <dc:creator>ČACKÁ Jana Ing.</dc:creator>
  <cp:lastModifiedBy>APLTAUER Jan Ing.</cp:lastModifiedBy>
  <cp:revision>112</cp:revision>
  <dcterms:created xsi:type="dcterms:W3CDTF">2013-11-18T14:48:08Z</dcterms:created>
  <dcterms:modified xsi:type="dcterms:W3CDTF">2013-12-17T09:04:23Z</dcterms:modified>
</cp:coreProperties>
</file>