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73" r:id="rId3"/>
    <p:sldId id="275" r:id="rId4"/>
    <p:sldId id="276" r:id="rId5"/>
    <p:sldId id="277" r:id="rId6"/>
    <p:sldId id="280" r:id="rId7"/>
    <p:sldId id="278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72" r:id="rId21"/>
    <p:sldId id="294" r:id="rId22"/>
    <p:sldId id="295" r:id="rId23"/>
    <p:sldId id="296" r:id="rId24"/>
    <p:sldId id="293" r:id="rId25"/>
    <p:sldId id="297" r:id="rId26"/>
    <p:sldId id="298" r:id="rId27"/>
    <p:sldId id="299" r:id="rId28"/>
    <p:sldId id="300" r:id="rId29"/>
    <p:sldId id="302" r:id="rId30"/>
    <p:sldId id="304" r:id="rId31"/>
    <p:sldId id="303" r:id="rId32"/>
    <p:sldId id="270" r:id="rId3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B3"/>
    <a:srgbClr val="EFB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8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59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561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597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38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420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66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18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91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7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285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18B6C-CF6C-4910-9841-2523A1D5D269}" type="datetimeFigureOut">
              <a:rPr lang="cs-CZ" smtClean="0"/>
              <a:pPr/>
              <a:t>17.12.2013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E48E8-5B87-45AD-8964-14B159842EE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816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609601"/>
            <a:ext cx="8134672" cy="803175"/>
          </a:xfrm>
        </p:spPr>
        <p:txBody>
          <a:bodyPr>
            <a:normAutofit fontScale="90000"/>
          </a:bodyPr>
          <a:lstStyle/>
          <a:p>
            <a:r>
              <a:rPr lang="cs-CZ" sz="5400" dirty="0" smtClean="0"/>
              <a:t>Národní legislativa upravující Nařízení o dřevu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47048" y="5267052"/>
            <a:ext cx="7560840" cy="1584176"/>
          </a:xfrm>
        </p:spPr>
        <p:txBody>
          <a:bodyPr>
            <a:normAutofit/>
          </a:bodyPr>
          <a:lstStyle/>
          <a:p>
            <a:r>
              <a:rPr lang="cs-CZ" dirty="0" smtClean="0"/>
              <a:t>Seminář ČLS</a:t>
            </a:r>
          </a:p>
          <a:p>
            <a:r>
              <a:rPr lang="cs-CZ" dirty="0"/>
              <a:t>p</a:t>
            </a:r>
            <a:r>
              <a:rPr lang="cs-CZ" dirty="0" smtClean="0"/>
              <a:t>ro vlastníky, OLH, hospodářské subjekty</a:t>
            </a:r>
            <a:endParaRPr lang="cs-CZ" dirty="0"/>
          </a:p>
        </p:txBody>
      </p:sp>
      <p:pic>
        <p:nvPicPr>
          <p:cNvPr id="4" name="Picture 2" descr="\\JND-CACKA\posta\Nařízení o dřevu\tuk_tu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51136"/>
            <a:ext cx="3600401" cy="330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7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Pověřená osoba - ÚHÚL: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6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rgbClr val="FF0000"/>
                </a:solidFill>
              </a:rPr>
              <a:t>Kontroluje u hospodářských subjektů dodržování čl. 4 a 6 Nařízení:</a:t>
            </a:r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Povinnosti hospodářských subjektů</a:t>
            </a:r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Systém náležité péče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2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V případě nedostatků podává podnět krajskému úřadu.</a:t>
            </a:r>
          </a:p>
          <a:p>
            <a:pPr marL="0" lvl="1" indent="0">
              <a:buNone/>
            </a:pPr>
            <a:endParaRPr lang="cs-CZ" sz="2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Kontroluje činnost kontrolních organizací.</a:t>
            </a:r>
          </a:p>
          <a:p>
            <a:pPr marL="0" lvl="1" indent="0">
              <a:buNone/>
            </a:pPr>
            <a:endParaRPr lang="cs-CZ" sz="2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V případě nedostatků podává podnět ministerstvu.</a:t>
            </a:r>
          </a:p>
          <a:p>
            <a:pPr marL="0" lvl="1" indent="0">
              <a:buNone/>
            </a:pPr>
            <a:endParaRPr lang="cs-CZ" sz="2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Spravuje centrální evidenci.</a:t>
            </a:r>
          </a:p>
          <a:p>
            <a:pPr marL="0" lvl="1" indent="0">
              <a:buNone/>
            </a:pPr>
            <a:endParaRPr lang="cs-CZ" sz="23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rgbClr val="FF0000"/>
                </a:solidFill>
              </a:rPr>
              <a:t>Poskytuje hospodářských subjektům technickou pomoc a poradenství.</a:t>
            </a:r>
          </a:p>
        </p:txBody>
      </p:sp>
    </p:spTree>
    <p:extLst>
      <p:ext uri="{BB962C8B-B14F-4D97-AF65-F5344CB8AC3E}">
        <p14:creationId xmlns:p14="http://schemas.microsoft.com/office/powerpoint/2010/main" val="23656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Správní delikty: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Hospodářský subjekt se dopustí správního deliktu tehdy:</a:t>
            </a:r>
          </a:p>
          <a:p>
            <a:pPr marL="742950" lvl="2" indent="-342900"/>
            <a:r>
              <a:rPr lang="cs-CZ" sz="1700" dirty="0" smtClean="0"/>
              <a:t>Nepředloží při kontrole na vyžádání požadované dokumenty k systému náležité péče, nebo jsou tyto neúplné.</a:t>
            </a:r>
          </a:p>
          <a:p>
            <a:pPr marL="1200150" lvl="3" indent="-342900"/>
            <a:r>
              <a:rPr lang="cs-CZ" sz="1500" dirty="0" smtClean="0">
                <a:solidFill>
                  <a:srgbClr val="FF0000"/>
                </a:solidFill>
              </a:rPr>
              <a:t>Pokuta  do 50 000 Kč, opakovaně do 100 000 Kč.</a:t>
            </a:r>
          </a:p>
          <a:p>
            <a:pPr marL="742950" lvl="2" indent="-342900"/>
            <a:r>
              <a:rPr lang="cs-CZ" sz="1700" dirty="0" smtClean="0"/>
              <a:t>Nepoužívá systém náležité péče nebo pravidelně neudržuje a nehodnotí svůj systém náležité péče.</a:t>
            </a:r>
          </a:p>
          <a:p>
            <a:pPr marL="1200150" lvl="3" indent="-342900"/>
            <a:r>
              <a:rPr lang="cs-CZ" sz="1500" dirty="0" smtClean="0">
                <a:solidFill>
                  <a:srgbClr val="FF0000"/>
                </a:solidFill>
              </a:rPr>
              <a:t>Pokuta do 200 000 Kč, opakovaně do 500 000 Kč.</a:t>
            </a:r>
          </a:p>
          <a:p>
            <a:pPr marL="742950" lvl="2" indent="-342900"/>
            <a:r>
              <a:rPr lang="cs-CZ" sz="1700" dirty="0" smtClean="0"/>
              <a:t>Uvede na trh nezákonně vytěžené dřevo nebo dřevařské výrobky z tohoto dřeva vyrobené.</a:t>
            </a:r>
          </a:p>
          <a:p>
            <a:pPr marL="1200150" lvl="3" indent="-342900"/>
            <a:r>
              <a:rPr lang="cs-CZ" sz="1500" dirty="0" smtClean="0">
                <a:solidFill>
                  <a:srgbClr val="FF0000"/>
                </a:solidFill>
              </a:rPr>
              <a:t>Pokuta do 3 000 000 Kč, opakovaně 5 000 000 Kč.</a:t>
            </a:r>
          </a:p>
          <a:p>
            <a:pPr marL="857250" lvl="3" indent="0">
              <a:buNone/>
            </a:pPr>
            <a:endParaRPr lang="cs-CZ" sz="1300" dirty="0" smtClean="0">
              <a:solidFill>
                <a:srgbClr val="FF000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Obchodník se dopustí správního deliktu tehdy:</a:t>
            </a:r>
          </a:p>
          <a:p>
            <a:pPr marL="742950" lvl="2" indent="-342900"/>
            <a:r>
              <a:rPr lang="cs-CZ" sz="1700" dirty="0"/>
              <a:t>Neposkytne na vyžádání požadované informace o dodavateli, resp. odběrateli.</a:t>
            </a:r>
          </a:p>
          <a:p>
            <a:pPr marL="1200150" lvl="3" indent="-342900"/>
            <a:r>
              <a:rPr lang="cs-CZ" sz="1500" dirty="0">
                <a:solidFill>
                  <a:srgbClr val="FF0000"/>
                </a:solidFill>
              </a:rPr>
              <a:t>Pokuta do 50 000 Kč, opakovaně do 100 000 Kč.</a:t>
            </a:r>
          </a:p>
          <a:p>
            <a:pPr marL="0" lvl="1" indent="0">
              <a:buNone/>
            </a:pPr>
            <a:endParaRPr lang="cs-CZ" sz="2100" dirty="0" smtClean="0"/>
          </a:p>
        </p:txBody>
      </p:sp>
    </p:spTree>
    <p:extLst>
      <p:ext uri="{BB962C8B-B14F-4D97-AF65-F5344CB8AC3E}">
        <p14:creationId xmlns:p14="http://schemas.microsoft.com/office/powerpoint/2010/main" val="35950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Správní delikty: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Opakovaný správní delikt:</a:t>
            </a:r>
          </a:p>
          <a:p>
            <a:pPr marL="742950" lvl="2" indent="-342900"/>
            <a:r>
              <a:rPr lang="cs-CZ" sz="1700" dirty="0" smtClean="0"/>
              <a:t>Od nabytí právní moci rozhodnutí o uložení pokuty za nesplnění téže povinnosti neuplynul 1 rok.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Zánik </a:t>
            </a:r>
            <a:r>
              <a:rPr lang="cs-CZ" sz="3200" dirty="0" smtClean="0"/>
              <a:t>odpovědnosti za správní delikt:</a:t>
            </a:r>
            <a:endParaRPr lang="cs-CZ" sz="3200" dirty="0"/>
          </a:p>
          <a:p>
            <a:pPr marL="742950" lvl="2" indent="-342900"/>
            <a:r>
              <a:rPr lang="cs-CZ" sz="1700" dirty="0" smtClean="0"/>
              <a:t>Pokud správní orgán nezahájil správní řízení do 1 roku ode dne, kdy se o něm dozvěděl, nejpozději však do 3 let ode dne, kdy byl spáchán.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Neodpovědnost za správní delikt:</a:t>
            </a:r>
          </a:p>
          <a:p>
            <a:pPr marL="742950" lvl="2" indent="-342900"/>
            <a:r>
              <a:rPr lang="cs-CZ" sz="1700" dirty="0" smtClean="0"/>
              <a:t>Osoba prokáže, že vynaložila veškeré úsilí, které bylo možno požadovat, aby porušení právní povinnosti zabránila.</a:t>
            </a: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80569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Základní okruhy: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850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Centrální evidence zřízena dle Zákona č. 226/2013 Sb.:</a:t>
            </a:r>
          </a:p>
          <a:p>
            <a:pPr marL="742950" lvl="2" indent="-342900"/>
            <a:r>
              <a:rPr lang="cs-CZ" dirty="0" smtClean="0"/>
              <a:t>Kontrola systémů náležité péče a analýza rizik.</a:t>
            </a:r>
          </a:p>
          <a:p>
            <a:pPr marL="742950" lvl="2" indent="-342900"/>
            <a:r>
              <a:rPr lang="cs-CZ" dirty="0" smtClean="0"/>
              <a:t>Informační systém veřejné správy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Stanovení rozsahu  informací poskytovaných do centrální evidence:</a:t>
            </a:r>
          </a:p>
          <a:p>
            <a:pPr marL="742950" lvl="2" indent="-342900"/>
            <a:r>
              <a:rPr lang="cs-CZ" dirty="0" smtClean="0"/>
              <a:t>Hospodářskými subjekty.</a:t>
            </a:r>
          </a:p>
          <a:p>
            <a:pPr marL="742950" lvl="2" indent="-342900"/>
            <a:r>
              <a:rPr lang="cs-CZ" dirty="0" smtClean="0"/>
              <a:t>Orgány státní správy.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Stanovení způsobu předávání informací do centrální evidence.</a:t>
            </a:r>
          </a:p>
        </p:txBody>
      </p:sp>
    </p:spTree>
    <p:extLst>
      <p:ext uri="{BB962C8B-B14F-4D97-AF65-F5344CB8AC3E}">
        <p14:creationId xmlns:p14="http://schemas.microsoft.com/office/powerpoint/2010/main" val="24169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600" b="1" dirty="0">
                <a:solidFill>
                  <a:srgbClr val="FF0000"/>
                </a:solidFill>
              </a:rPr>
              <a:t>Centrální evidence - </a:t>
            </a:r>
            <a:r>
              <a:rPr lang="cs-CZ" sz="3600" b="1" dirty="0" smtClean="0">
                <a:solidFill>
                  <a:srgbClr val="FF0000"/>
                </a:solidFill>
              </a:rPr>
              <a:t>hospodářský subjekt: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77500" lnSpcReduction="20000"/>
          </a:bodyPr>
          <a:lstStyle/>
          <a:p>
            <a:pPr marL="0" lvl="1" indent="0" algn="ctr">
              <a:spcBef>
                <a:spcPct val="0"/>
              </a:spcBef>
              <a:buNone/>
            </a:pPr>
            <a:endParaRPr lang="cs-CZ" sz="3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Povinnost k předávání informací hospodářským subjektem:</a:t>
            </a:r>
          </a:p>
          <a:p>
            <a:pPr marL="742950" lvl="2" indent="-342900"/>
            <a:r>
              <a:rPr lang="cs-CZ" dirty="0" smtClean="0"/>
              <a:t>Ten, který má povinnost vést LHE dle Lesního zákona § 40.</a:t>
            </a:r>
          </a:p>
          <a:p>
            <a:pPr marL="742950" lvl="2" indent="-342900"/>
            <a:r>
              <a:rPr lang="cs-CZ" dirty="0" smtClean="0"/>
              <a:t>Vlastník lesa, případně osoba, která má práva a povinnosti vlastníka.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Způsob předávání informací:</a:t>
            </a:r>
          </a:p>
          <a:p>
            <a:pPr marL="742950" lvl="2" indent="-342900"/>
            <a:r>
              <a:rPr lang="cs-CZ" dirty="0" smtClean="0"/>
              <a:t>V listinné podobě.</a:t>
            </a:r>
          </a:p>
          <a:p>
            <a:pPr marL="742950" lvl="2" indent="-342900"/>
            <a:r>
              <a:rPr lang="cs-CZ" dirty="0" smtClean="0"/>
              <a:t>V elektronické podobě opatřené elektronickým podpisem.</a:t>
            </a:r>
          </a:p>
          <a:p>
            <a:pPr marL="742950" lvl="2" indent="-342900"/>
            <a:r>
              <a:rPr lang="cs-CZ" dirty="0" smtClean="0"/>
              <a:t>Spolu se souhrnnými údaji LHE.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Komu předávat a za jaké období:</a:t>
            </a:r>
          </a:p>
          <a:p>
            <a:pPr marL="742950" lvl="2" indent="-342900"/>
            <a:r>
              <a:rPr lang="cs-CZ" dirty="0" smtClean="0"/>
              <a:t>Předat za minulý kalendářní rok do 31.3. na příslušné ORP.</a:t>
            </a:r>
          </a:p>
          <a:p>
            <a:pPr marL="742950" lvl="2" indent="-342900"/>
            <a:r>
              <a:rPr lang="cs-CZ" dirty="0" smtClean="0"/>
              <a:t>ORP předá do 30.4. do centrální evidence vedené</a:t>
            </a:r>
            <a:r>
              <a:rPr lang="en-US" dirty="0" smtClean="0"/>
              <a:t> </a:t>
            </a:r>
            <a:r>
              <a:rPr lang="cs-CZ" dirty="0" smtClean="0"/>
              <a:t>pověřenou sobou.</a:t>
            </a:r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POZO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cs-CZ" dirty="0" smtClean="0">
                <a:solidFill>
                  <a:srgbClr val="FF0000"/>
                </a:solidFill>
              </a:rPr>
              <a:t>! Za rok 2013 pouze období 1.10.2013 – 31.12.2013</a:t>
            </a:r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899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600" b="1" dirty="0">
                <a:solidFill>
                  <a:srgbClr val="FF0000"/>
                </a:solidFill>
              </a:rPr>
              <a:t>Centrální evidence - </a:t>
            </a:r>
            <a:r>
              <a:rPr lang="cs-CZ" sz="3600" b="1" dirty="0" smtClean="0">
                <a:solidFill>
                  <a:srgbClr val="FF0000"/>
                </a:solidFill>
              </a:rPr>
              <a:t>hospodářský subjekt: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endParaRPr lang="cs-CZ" sz="2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Rozsah předávaných informací na ORP dle LHC:</a:t>
            </a:r>
          </a:p>
          <a:p>
            <a:pPr marL="742950" lvl="2" indent="-342900"/>
            <a:r>
              <a:rPr lang="cs-CZ" dirty="0" smtClean="0"/>
              <a:t>Identifikační údaje:</a:t>
            </a:r>
          </a:p>
          <a:p>
            <a:pPr marL="1200150" lvl="3" indent="-342900"/>
            <a:r>
              <a:rPr lang="cs-CZ" dirty="0" smtClean="0"/>
              <a:t>Jméno, případně jména a příjmení nebo název vlastníka.</a:t>
            </a:r>
          </a:p>
          <a:p>
            <a:pPr marL="1200150" lvl="3" indent="-342900"/>
            <a:r>
              <a:rPr lang="cs-CZ" dirty="0" smtClean="0"/>
              <a:t>Identifikační číslo, případně datum narození.</a:t>
            </a:r>
          </a:p>
          <a:p>
            <a:pPr marL="1200150" lvl="3" indent="-342900"/>
            <a:r>
              <a:rPr lang="cs-CZ" dirty="0" smtClean="0"/>
              <a:t>Adresa trvalého pobytu nebo sídla.</a:t>
            </a:r>
          </a:p>
          <a:p>
            <a:pPr marL="1200150" lvl="3" indent="-342900"/>
            <a:r>
              <a:rPr lang="cs-CZ" dirty="0" smtClean="0"/>
              <a:t>Název LHC.</a:t>
            </a:r>
          </a:p>
          <a:p>
            <a:pPr marL="1200150" lvl="3" indent="-342900"/>
            <a:r>
              <a:rPr lang="cs-CZ" dirty="0" smtClean="0"/>
              <a:t>Kód LHC.</a:t>
            </a:r>
          </a:p>
          <a:p>
            <a:pPr marL="1200150" lvl="3" indent="-342900"/>
            <a:r>
              <a:rPr lang="cs-CZ" dirty="0" smtClean="0"/>
              <a:t>Název majetku (pouze v případě LHO).</a:t>
            </a:r>
          </a:p>
          <a:p>
            <a:pPr marL="1200150" lvl="3" indent="-342900"/>
            <a:r>
              <a:rPr lang="cs-CZ" dirty="0" smtClean="0"/>
              <a:t>Kód majetku (pouze v případě LHO).</a:t>
            </a:r>
          </a:p>
          <a:p>
            <a:pPr marL="1200150" lvl="3" indent="-342900"/>
            <a:r>
              <a:rPr lang="cs-CZ" dirty="0" smtClean="0"/>
              <a:t>Výměra lesního majetku (ha).</a:t>
            </a:r>
          </a:p>
          <a:p>
            <a:pPr marL="1200150" lvl="3" indent="-342900"/>
            <a:r>
              <a:rPr lang="cs-CZ" dirty="0" smtClean="0"/>
              <a:t>Rok vykázání LHE.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620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600" b="1" dirty="0">
                <a:solidFill>
                  <a:srgbClr val="FF0000"/>
                </a:solidFill>
              </a:rPr>
              <a:t>Centrální evidence - </a:t>
            </a:r>
            <a:r>
              <a:rPr lang="cs-CZ" sz="3600" b="1" dirty="0" smtClean="0">
                <a:solidFill>
                  <a:srgbClr val="FF0000"/>
                </a:solidFill>
              </a:rPr>
              <a:t>hospodářský subjekt: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cs-CZ" sz="2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Rozsah předávaných informací na ORP dle LHC:</a:t>
            </a:r>
          </a:p>
          <a:p>
            <a:pPr marL="742950" lvl="2" indent="-342900"/>
            <a:r>
              <a:rPr lang="cs-CZ" dirty="0" smtClean="0"/>
              <a:t>Těžba dřeva dle § 2 písmena l) až o) Lesního zákona:</a:t>
            </a:r>
          </a:p>
          <a:p>
            <a:pPr marL="1200150" lvl="3" indent="-342900"/>
            <a:r>
              <a:rPr lang="cs-CZ" dirty="0" smtClean="0"/>
              <a:t>Těžba úmyslná (m3 </a:t>
            </a:r>
            <a:r>
              <a:rPr lang="cs-CZ" dirty="0" err="1" smtClean="0"/>
              <a:t>bk</a:t>
            </a:r>
            <a:r>
              <a:rPr lang="cs-CZ" dirty="0" smtClean="0"/>
              <a:t>).</a:t>
            </a:r>
          </a:p>
          <a:p>
            <a:pPr marL="1200150" lvl="3" indent="-342900"/>
            <a:r>
              <a:rPr lang="cs-CZ" dirty="0" smtClean="0"/>
              <a:t>Těžba nahodilá (m3 </a:t>
            </a:r>
            <a:r>
              <a:rPr lang="cs-CZ" dirty="0" err="1" smtClean="0"/>
              <a:t>bk</a:t>
            </a:r>
            <a:r>
              <a:rPr lang="cs-CZ" dirty="0" smtClean="0"/>
              <a:t>).</a:t>
            </a:r>
          </a:p>
          <a:p>
            <a:pPr marL="1200150" lvl="3" indent="-342900"/>
            <a:r>
              <a:rPr lang="cs-CZ" dirty="0" smtClean="0"/>
              <a:t>Těžba mimořádná (m3 </a:t>
            </a:r>
            <a:r>
              <a:rPr lang="cs-CZ" dirty="0" err="1" smtClean="0"/>
              <a:t>bk</a:t>
            </a:r>
            <a:r>
              <a:rPr lang="cs-CZ" dirty="0" smtClean="0"/>
              <a:t>).</a:t>
            </a:r>
          </a:p>
          <a:p>
            <a:pPr marL="1200150" lvl="3" indent="-342900"/>
            <a:r>
              <a:rPr lang="cs-CZ" dirty="0" smtClean="0"/>
              <a:t>Celková výše těžeb – součet  všech těžeb (m3 </a:t>
            </a:r>
            <a:r>
              <a:rPr lang="cs-CZ" dirty="0" err="1" smtClean="0"/>
              <a:t>bk</a:t>
            </a:r>
            <a:r>
              <a:rPr lang="cs-CZ" dirty="0" smtClean="0"/>
              <a:t>).</a:t>
            </a:r>
          </a:p>
          <a:p>
            <a:pPr marL="1200150" lvl="3" indent="-342900"/>
            <a:endParaRPr lang="cs-CZ" dirty="0" smtClean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443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600" b="1" dirty="0">
                <a:solidFill>
                  <a:srgbClr val="FF0000"/>
                </a:solidFill>
              </a:rPr>
              <a:t>Povinnost e</a:t>
            </a:r>
            <a:r>
              <a:rPr lang="cs-CZ" sz="3600" b="1" dirty="0" smtClean="0">
                <a:solidFill>
                  <a:srgbClr val="FF0000"/>
                </a:solidFill>
              </a:rPr>
              <a:t>vidence </a:t>
            </a:r>
            <a:r>
              <a:rPr lang="cs-CZ" sz="3600" b="1" dirty="0">
                <a:solidFill>
                  <a:srgbClr val="FF0000"/>
                </a:solidFill>
              </a:rPr>
              <a:t>- </a:t>
            </a:r>
            <a:r>
              <a:rPr lang="cs-CZ" sz="3600" b="1" dirty="0" smtClean="0">
                <a:solidFill>
                  <a:srgbClr val="FF0000"/>
                </a:solidFill>
              </a:rPr>
              <a:t>hospodářský subjekt: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Pro porosty, případně porostní skupiny či etáže je povinnost evidovat:</a:t>
            </a:r>
            <a:endParaRPr lang="cs-CZ" sz="1900" dirty="0" smtClean="0"/>
          </a:p>
          <a:p>
            <a:pPr marL="742950" lvl="2" indent="-342900"/>
            <a:r>
              <a:rPr lang="cs-CZ" dirty="0" smtClean="0"/>
              <a:t>Druh provedené těžby:</a:t>
            </a:r>
          </a:p>
          <a:p>
            <a:pPr marL="1200150" lvl="3" indent="-342900"/>
            <a:r>
              <a:rPr lang="cs-CZ" dirty="0" smtClean="0"/>
              <a:t>Těžba úmyslná (m3 </a:t>
            </a:r>
            <a:r>
              <a:rPr lang="cs-CZ" dirty="0" err="1" smtClean="0"/>
              <a:t>bk</a:t>
            </a:r>
            <a:r>
              <a:rPr lang="cs-CZ" dirty="0" smtClean="0"/>
              <a:t>) – kód 1.</a:t>
            </a:r>
          </a:p>
          <a:p>
            <a:pPr marL="1200150" lvl="3" indent="-342900"/>
            <a:r>
              <a:rPr lang="cs-CZ" dirty="0" smtClean="0"/>
              <a:t>Těžba nahodilá (m3 </a:t>
            </a:r>
            <a:r>
              <a:rPr lang="cs-CZ" dirty="0" err="1" smtClean="0"/>
              <a:t>bk</a:t>
            </a:r>
            <a:r>
              <a:rPr lang="cs-CZ" dirty="0" smtClean="0"/>
              <a:t>) – kód 2.</a:t>
            </a:r>
          </a:p>
          <a:p>
            <a:pPr marL="1200150" lvl="3" indent="-342900"/>
            <a:r>
              <a:rPr lang="cs-CZ" dirty="0" smtClean="0"/>
              <a:t>Těžba mimořádná (m3 </a:t>
            </a:r>
            <a:r>
              <a:rPr lang="cs-CZ" dirty="0" err="1" smtClean="0"/>
              <a:t>bk</a:t>
            </a:r>
            <a:r>
              <a:rPr lang="cs-CZ" dirty="0" smtClean="0"/>
              <a:t>) – kód 3.</a:t>
            </a:r>
          </a:p>
          <a:p>
            <a:pPr marL="857250" lvl="3" indent="0">
              <a:buNone/>
            </a:pPr>
            <a:endParaRPr lang="cs-CZ" sz="1800" dirty="0" smtClean="0"/>
          </a:p>
          <a:p>
            <a:pPr marL="742950" lvl="2" indent="-342900"/>
            <a:r>
              <a:rPr lang="cs-CZ" dirty="0" smtClean="0"/>
              <a:t>Datum provedení těžby – rok těžby.</a:t>
            </a:r>
          </a:p>
          <a:p>
            <a:pPr marL="400050" lvl="2" indent="0">
              <a:buNone/>
            </a:pPr>
            <a:endParaRPr lang="cs-CZ" sz="1800" dirty="0" smtClean="0"/>
          </a:p>
          <a:p>
            <a:pPr marL="742950" lvl="2" indent="-342900"/>
            <a:r>
              <a:rPr lang="cs-CZ" dirty="0" smtClean="0"/>
              <a:t>Objem provedené těžby po jednotlivých dřevinách.</a:t>
            </a:r>
          </a:p>
          <a:p>
            <a:pPr marL="1200150" lvl="3" indent="-342900"/>
            <a:endParaRPr lang="cs-CZ" dirty="0" smtClean="0"/>
          </a:p>
          <a:p>
            <a:pPr marL="1200150" lvl="3" indent="-342900"/>
            <a:endParaRPr lang="cs-CZ" dirty="0" smtClean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5331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100" b="1" dirty="0">
                <a:solidFill>
                  <a:srgbClr val="FF0000"/>
                </a:solidFill>
              </a:rPr>
              <a:t>Centrální evidence </a:t>
            </a:r>
            <a:r>
              <a:rPr lang="cs-CZ" sz="3100" b="1" dirty="0" smtClean="0">
                <a:solidFill>
                  <a:srgbClr val="FF0000"/>
                </a:solidFill>
              </a:rPr>
              <a:t>– veřejně přístupné informace: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Informace sloužící ke snížení </a:t>
            </a:r>
            <a:r>
              <a:rPr lang="cs-CZ" sz="3200" dirty="0" smtClean="0"/>
              <a:t>rizika uvedení </a:t>
            </a:r>
            <a:r>
              <a:rPr lang="cs-CZ" sz="3200" dirty="0"/>
              <a:t>nezákonně vytěženého dřeva na trh:</a:t>
            </a:r>
          </a:p>
          <a:p>
            <a:pPr marL="742950" lvl="2" indent="-342900"/>
            <a:r>
              <a:rPr lang="cs-CZ" dirty="0" smtClean="0"/>
              <a:t>Identifikační údaje hospodářských subjektů.</a:t>
            </a:r>
          </a:p>
          <a:p>
            <a:pPr marL="742950" lvl="2" indent="-342900"/>
            <a:r>
              <a:rPr lang="cs-CZ" dirty="0" smtClean="0"/>
              <a:t>Identifikační údaje LHC.</a:t>
            </a:r>
          </a:p>
          <a:p>
            <a:pPr marL="742950" lvl="2" indent="-342900"/>
            <a:r>
              <a:rPr lang="cs-CZ" dirty="0" smtClean="0"/>
              <a:t>Informace o porušení povinností stanovených Nařízením a o uložení nápravných opatření.</a:t>
            </a:r>
          </a:p>
          <a:p>
            <a:pPr marL="857250" lvl="3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Informace související s kontrolou </a:t>
            </a:r>
            <a:r>
              <a:rPr lang="cs-CZ" sz="3200" dirty="0" smtClean="0"/>
              <a:t>systémů </a:t>
            </a:r>
            <a:r>
              <a:rPr lang="cs-CZ" sz="3200" dirty="0"/>
              <a:t>náležité </a:t>
            </a:r>
            <a:r>
              <a:rPr lang="cs-CZ" sz="3200" dirty="0" smtClean="0"/>
              <a:t>péče:</a:t>
            </a:r>
            <a:endParaRPr lang="cs-CZ" sz="3200" dirty="0"/>
          </a:p>
          <a:p>
            <a:pPr marL="742950" lvl="2" indent="-342900"/>
            <a:r>
              <a:rPr lang="cs-CZ" dirty="0" smtClean="0"/>
              <a:t>Výsledky kontrol systémů náležité péče – nejčastější nedostatky</a:t>
            </a:r>
          </a:p>
          <a:p>
            <a:pPr marL="400050" lvl="2" indent="0">
              <a:buNone/>
            </a:pPr>
            <a:r>
              <a:rPr lang="cs-CZ" sz="1800" dirty="0" smtClean="0"/>
              <a:t>	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Metodická pomoc se zajištěním a provozováním systémů náležité péče ze strany kontrolních </a:t>
            </a:r>
            <a:r>
              <a:rPr lang="cs-CZ" sz="3200" dirty="0" smtClean="0"/>
              <a:t>organizací:</a:t>
            </a:r>
            <a:endParaRPr lang="cs-CZ" sz="3200" dirty="0"/>
          </a:p>
          <a:p>
            <a:pPr marL="742950" lvl="2" indent="-342900"/>
            <a:r>
              <a:rPr lang="cs-CZ" dirty="0" smtClean="0"/>
              <a:t>Identifikační a kontaktní údaje na kontrolní organizaci.</a:t>
            </a:r>
          </a:p>
          <a:p>
            <a:pPr marL="1200150" lvl="3" indent="-342900"/>
            <a:endParaRPr lang="cs-CZ" dirty="0" smtClean="0"/>
          </a:p>
          <a:p>
            <a:pPr marL="1200150" lvl="3" indent="-342900"/>
            <a:endParaRPr lang="cs-CZ" dirty="0" smtClean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012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Vyhláška č. 285/2013 Sb. </a:t>
            </a:r>
            <a:br>
              <a:rPr lang="cs-CZ" dirty="0" smtClean="0"/>
            </a:br>
            <a:r>
              <a:rPr lang="cs-CZ" sz="2000" dirty="0" smtClean="0"/>
              <a:t>„o rozsahu a způsobu předávání informací do centrální evidence hospodářskými subjekty a orgány státní správy“</a:t>
            </a:r>
            <a:br>
              <a:rPr lang="cs-CZ" sz="2000" dirty="0" smtClean="0"/>
            </a:br>
            <a:r>
              <a:rPr lang="cs-CZ" sz="3100" b="1" dirty="0">
                <a:solidFill>
                  <a:srgbClr val="FF0000"/>
                </a:solidFill>
              </a:rPr>
              <a:t>Centrální evidence </a:t>
            </a:r>
            <a:r>
              <a:rPr lang="cs-CZ" sz="3100" b="1" dirty="0" smtClean="0">
                <a:solidFill>
                  <a:srgbClr val="FF0000"/>
                </a:solidFill>
              </a:rPr>
              <a:t>– orgány státní zprávy: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Způsob předávání informací ze strany orgánů státní správy:</a:t>
            </a:r>
            <a:endParaRPr lang="cs-CZ" sz="3200" dirty="0"/>
          </a:p>
          <a:p>
            <a:pPr marL="742950" lvl="2" indent="-342900"/>
            <a:r>
              <a:rPr lang="cs-CZ" dirty="0" smtClean="0"/>
              <a:t>Informace o porušení povinností stanovených Nařízením – Krajský úřad a ČOI</a:t>
            </a:r>
          </a:p>
          <a:p>
            <a:pPr marL="742950" lvl="2" indent="-342900"/>
            <a:r>
              <a:rPr lang="cs-CZ" dirty="0" smtClean="0"/>
              <a:t>Kontroly systémů náležité péče – krajský úřad</a:t>
            </a:r>
          </a:p>
          <a:p>
            <a:pPr marL="742950" lvl="2" indent="-342900"/>
            <a:r>
              <a:rPr lang="cs-CZ" dirty="0" smtClean="0"/>
              <a:t>Údaje o maximální celkové výši těžeb – krajský úřad</a:t>
            </a:r>
          </a:p>
          <a:p>
            <a:pPr marL="857250" lvl="3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Forma předávání:</a:t>
            </a:r>
            <a:endParaRPr lang="cs-CZ" sz="3200" dirty="0"/>
          </a:p>
          <a:p>
            <a:pPr marL="742950" lvl="2" indent="-342900"/>
            <a:r>
              <a:rPr lang="cs-CZ" dirty="0" smtClean="0"/>
              <a:t>V elektronické podobě.</a:t>
            </a:r>
          </a:p>
          <a:p>
            <a:pPr marL="742950" lvl="2" indent="-342900"/>
            <a:r>
              <a:rPr lang="cs-CZ" dirty="0" smtClean="0"/>
              <a:t>Prostřednictvím internetové stránky ministerstva.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9838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Základní okruhy: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Upravuje centrální evidenci pro potřeby kontrol systémů </a:t>
            </a:r>
            <a:r>
              <a:rPr lang="cs-CZ" sz="3200" dirty="0"/>
              <a:t>náležité péče </a:t>
            </a:r>
            <a:r>
              <a:rPr lang="cs-CZ" sz="3200" dirty="0" smtClean="0"/>
              <a:t>a pro analýzu rizik.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Vymezuje působnost </a:t>
            </a:r>
            <a:r>
              <a:rPr lang="cs-CZ" sz="3200" dirty="0"/>
              <a:t>a </a:t>
            </a:r>
            <a:r>
              <a:rPr lang="cs-CZ" sz="3200" dirty="0" smtClean="0"/>
              <a:t>pravomoci </a:t>
            </a:r>
            <a:r>
              <a:rPr lang="cs-CZ" sz="3200" dirty="0"/>
              <a:t>orgánů státní </a:t>
            </a:r>
            <a:r>
              <a:rPr lang="cs-CZ" sz="3200" dirty="0" smtClean="0"/>
              <a:t>správy.</a:t>
            </a:r>
          </a:p>
          <a:p>
            <a:pPr marL="0" lvl="1" indent="0">
              <a:buNone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Určuje výši sankcí </a:t>
            </a:r>
            <a:r>
              <a:rPr lang="cs-CZ" sz="3200" dirty="0"/>
              <a:t>za správní </a:t>
            </a:r>
            <a:r>
              <a:rPr lang="cs-CZ" sz="3200" dirty="0" smtClean="0"/>
              <a:t>delikty.</a:t>
            </a:r>
            <a:endParaRPr lang="cs-CZ" sz="3200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395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609601"/>
            <a:ext cx="8134672" cy="803175"/>
          </a:xfrm>
        </p:spPr>
        <p:txBody>
          <a:bodyPr>
            <a:normAutofit fontScale="90000"/>
          </a:bodyPr>
          <a:lstStyle/>
          <a:p>
            <a:r>
              <a:rPr lang="cs-CZ" sz="5400" dirty="0" smtClean="0"/>
              <a:t>Systém náležité péče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47048" y="5267052"/>
            <a:ext cx="7560840" cy="1584176"/>
          </a:xfrm>
        </p:spPr>
        <p:txBody>
          <a:bodyPr>
            <a:normAutofit/>
          </a:bodyPr>
          <a:lstStyle/>
          <a:p>
            <a:r>
              <a:rPr lang="cs-CZ" dirty="0" smtClean="0"/>
              <a:t>Seminář ČLS</a:t>
            </a:r>
          </a:p>
          <a:p>
            <a:r>
              <a:rPr lang="cs-CZ" dirty="0"/>
              <a:t>p</a:t>
            </a:r>
            <a:r>
              <a:rPr lang="cs-CZ" dirty="0" smtClean="0"/>
              <a:t>ro vlastníky, OLH, hospodářské subjekty</a:t>
            </a:r>
            <a:endParaRPr lang="cs-CZ" dirty="0"/>
          </a:p>
        </p:txBody>
      </p:sp>
      <p:pic>
        <p:nvPicPr>
          <p:cNvPr id="4" name="Picture 2" descr="\\JND-CACKA\posta\Nařízení o dřevu\tuk_tu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484784"/>
            <a:ext cx="399937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Základní východiska: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Proč?</a:t>
            </a:r>
          </a:p>
          <a:p>
            <a:pPr marL="742950" lvl="2" indent="-342900"/>
            <a:r>
              <a:rPr lang="cs-CZ" dirty="0" smtClean="0"/>
              <a:t>Hospodářské subjekty musí činit vhodné kroky, aby nelegálně vytěžené dřevo nebylo uvedeno na vnitřní trh EU.</a:t>
            </a:r>
          </a:p>
          <a:p>
            <a:pPr marL="400050" lvl="2" indent="0">
              <a:buNone/>
            </a:pPr>
            <a:endParaRPr lang="cs-CZ" sz="1800" dirty="0" smtClean="0"/>
          </a:p>
          <a:p>
            <a:pPr marL="742950" lvl="2" indent="-342900"/>
            <a:r>
              <a:rPr lang="cs-CZ" dirty="0" smtClean="0"/>
              <a:t>Hospodářské subjekty za tímto cílem vykonávají náležitou péči prostřednictvím systému opatření a postupů.</a:t>
            </a:r>
          </a:p>
          <a:p>
            <a:pPr marL="400050" lvl="2" indent="0">
              <a:buNone/>
            </a:pPr>
            <a:endParaRPr lang="cs-CZ" sz="1800" dirty="0" smtClean="0"/>
          </a:p>
          <a:p>
            <a:pPr marL="742950" lvl="2" indent="-342900"/>
            <a:r>
              <a:rPr lang="cs-CZ" dirty="0" smtClean="0"/>
              <a:t>Cílem těchto úkonů je minimalizovat riziko uvedení nelegálně vytěženého dřeva na vnitřní trh 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1336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Základní prvky systému: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85000" lnSpcReduction="20000"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Přístup k informacím:</a:t>
            </a:r>
          </a:p>
          <a:p>
            <a:pPr marL="742950" lvl="2" indent="-342900"/>
            <a:r>
              <a:rPr lang="cs-CZ" dirty="0" smtClean="0"/>
              <a:t>Zdroje dřeva.</a:t>
            </a:r>
          </a:p>
          <a:p>
            <a:pPr marL="742950" lvl="2" indent="-342900"/>
            <a:r>
              <a:rPr lang="cs-CZ" dirty="0" smtClean="0"/>
              <a:t>Dodavatelé.</a:t>
            </a:r>
          </a:p>
          <a:p>
            <a:pPr marL="742950" lvl="2" indent="-342900"/>
            <a:r>
              <a:rPr lang="cs-CZ" dirty="0" smtClean="0"/>
              <a:t>Soulad s právními předpisy.</a:t>
            </a:r>
          </a:p>
          <a:p>
            <a:pPr marL="742950" lvl="2" indent="-342900"/>
            <a:r>
              <a:rPr lang="cs-CZ" dirty="0" smtClean="0"/>
              <a:t>Množství, druh těžby, oprávnění k těžbě ……</a:t>
            </a:r>
          </a:p>
          <a:p>
            <a:pPr marL="400050" lvl="2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Posouzení rizik:</a:t>
            </a:r>
          </a:p>
          <a:p>
            <a:pPr marL="742950" lvl="2" indent="-342900"/>
            <a:r>
              <a:rPr lang="cs-CZ" dirty="0" smtClean="0"/>
              <a:t>Na základě analýzy dostupných informací.</a:t>
            </a:r>
          </a:p>
          <a:p>
            <a:pPr marL="400050" lvl="2" indent="0">
              <a:buNone/>
            </a:pPr>
            <a:endParaRPr lang="cs-CZ" sz="2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Zmírnění zjištěného rizika:</a:t>
            </a:r>
          </a:p>
          <a:p>
            <a:pPr marL="742950" lvl="2" indent="-342900"/>
            <a:r>
              <a:rPr lang="cs-CZ" dirty="0" smtClean="0"/>
              <a:t>Opatření činěná na základě analýzy rizik.</a:t>
            </a:r>
          </a:p>
          <a:p>
            <a:pPr marL="742950" lvl="2" indent="-342900"/>
            <a:r>
              <a:rPr lang="cs-CZ" dirty="0" smtClean="0"/>
              <a:t>Cílem zmírnit riziko uvedení nezákonně vytěženého dřeva na trh.</a:t>
            </a:r>
            <a:endParaRPr lang="cs-CZ" sz="1900" dirty="0" smtClean="0"/>
          </a:p>
        </p:txBody>
      </p:sp>
    </p:spTree>
    <p:extLst>
      <p:ext uri="{BB962C8B-B14F-4D97-AF65-F5344CB8AC3E}">
        <p14:creationId xmlns:p14="http://schemas.microsoft.com/office/powerpoint/2010/main" val="327608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Legislativní </a:t>
            </a:r>
            <a:r>
              <a:rPr lang="cs-CZ" sz="3100" b="1" dirty="0">
                <a:solidFill>
                  <a:srgbClr val="FF0000"/>
                </a:solidFill>
              </a:rPr>
              <a:t>ukotvení 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568952" cy="4968552"/>
          </a:xfrm>
        </p:spPr>
        <p:txBody>
          <a:bodyPr>
            <a:normAutofit fontScale="70000" lnSpcReduction="20000"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Nařízení EU č. 995/2010</a:t>
            </a:r>
            <a:endParaRPr lang="cs-CZ" sz="3200" dirty="0"/>
          </a:p>
          <a:p>
            <a:pPr marL="742950" lvl="2" indent="-342900"/>
            <a:r>
              <a:rPr lang="cs-CZ" dirty="0" smtClean="0"/>
              <a:t>Článek 4 – Povinnosti hospodářských subjektů</a:t>
            </a:r>
          </a:p>
          <a:p>
            <a:pPr marL="742950" lvl="2" indent="-342900"/>
            <a:r>
              <a:rPr lang="cs-CZ" dirty="0" smtClean="0"/>
              <a:t>Článek 6 – Systémy náležité péče</a:t>
            </a:r>
          </a:p>
          <a:p>
            <a:pPr marL="857250" lvl="3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Prováděcí nařízení Komise EU č. 607/2012:</a:t>
            </a:r>
            <a:endParaRPr lang="cs-CZ" sz="3200" dirty="0"/>
          </a:p>
          <a:p>
            <a:pPr marL="742950" lvl="2" indent="-342900"/>
            <a:r>
              <a:rPr lang="cs-CZ" dirty="0" smtClean="0"/>
              <a:t>Článek 2 – Používání systému náležité péče</a:t>
            </a:r>
          </a:p>
          <a:p>
            <a:pPr marL="742950" lvl="2" indent="-342900"/>
            <a:r>
              <a:rPr lang="cs-CZ" dirty="0" smtClean="0"/>
              <a:t>Článek 3 – Informace týkající se dodávek prováděných hospodářským subjektem</a:t>
            </a:r>
          </a:p>
          <a:p>
            <a:pPr marL="742950" lvl="2" indent="-342900"/>
            <a:r>
              <a:rPr lang="cs-CZ" dirty="0" smtClean="0"/>
              <a:t>Článek 4 – Posouzení rizik a zmírnění rizika</a:t>
            </a:r>
          </a:p>
          <a:p>
            <a:pPr marL="742950" lvl="2" indent="-342900"/>
            <a:r>
              <a:rPr lang="cs-CZ" dirty="0" smtClean="0"/>
              <a:t>Článek 5 – Vedení záznamů hospodářskými subjekty</a:t>
            </a:r>
          </a:p>
          <a:p>
            <a:pPr marL="400050" lvl="2" indent="0">
              <a:buNone/>
            </a:pPr>
            <a:endParaRPr lang="cs-CZ" sz="2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Zákon č. 226/2013 Sb</a:t>
            </a:r>
            <a:r>
              <a:rPr lang="cs-CZ" sz="3200" dirty="0" smtClean="0"/>
              <a:t>.</a:t>
            </a:r>
          </a:p>
          <a:p>
            <a:pPr marL="742950" lvl="2" indent="-342900"/>
            <a:r>
              <a:rPr lang="cs-CZ" dirty="0" smtClean="0"/>
              <a:t>§ 11 – Systém náležité péče</a:t>
            </a:r>
          </a:p>
          <a:p>
            <a:pPr marL="742950" lvl="2" indent="-342900"/>
            <a:r>
              <a:rPr lang="cs-CZ" dirty="0" smtClean="0"/>
              <a:t>§ 12 – Správní delikty</a:t>
            </a:r>
          </a:p>
          <a:p>
            <a:pPr marL="400050" lvl="2" indent="0">
              <a:buNone/>
            </a:pPr>
            <a:endParaRPr lang="cs-CZ" sz="29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Vyhláška č. 285/2013 Sb.</a:t>
            </a:r>
          </a:p>
          <a:p>
            <a:pPr marL="742950" lvl="2" indent="-342900"/>
            <a:r>
              <a:rPr lang="cs-CZ" dirty="0" smtClean="0"/>
              <a:t>§ 1  a Příloha – Rozsah informací předávaných a evidovaných hospodářskými subjekty z hlediska centrální evidence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0399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>
                <a:solidFill>
                  <a:srgbClr val="FF0000"/>
                </a:solidFill>
              </a:rPr>
              <a:t>Nařízení č. </a:t>
            </a:r>
            <a:r>
              <a:rPr lang="cs-CZ" sz="3100" b="1" dirty="0" smtClean="0">
                <a:solidFill>
                  <a:srgbClr val="FF0000"/>
                </a:solidFill>
              </a:rPr>
              <a:t>995/2010: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Článek 4 </a:t>
            </a:r>
            <a:r>
              <a:rPr lang="cs-CZ" sz="3300" dirty="0"/>
              <a:t>- Povinnosti hospodářských </a:t>
            </a:r>
            <a:r>
              <a:rPr lang="cs-CZ" sz="3300" dirty="0" smtClean="0"/>
              <a:t>subjektů:</a:t>
            </a:r>
            <a:endParaRPr lang="cs-CZ" sz="3300" dirty="0"/>
          </a:p>
          <a:p>
            <a:pPr marL="742950" lvl="2" indent="-342900"/>
            <a:r>
              <a:rPr lang="cs-CZ" dirty="0" smtClean="0"/>
              <a:t>Uvádět nezákonně vytěžené dřevo na trh je </a:t>
            </a:r>
            <a:r>
              <a:rPr lang="cs-CZ" dirty="0" smtClean="0">
                <a:solidFill>
                  <a:srgbClr val="FF0000"/>
                </a:solidFill>
              </a:rPr>
              <a:t>zakázáno.</a:t>
            </a:r>
            <a:endParaRPr lang="cs-CZ" dirty="0">
              <a:solidFill>
                <a:srgbClr val="FF0000"/>
              </a:solidFill>
            </a:endParaRPr>
          </a:p>
          <a:p>
            <a:pPr marL="742950" lvl="2" indent="-342900"/>
            <a:r>
              <a:rPr lang="cs-CZ" dirty="0" smtClean="0"/>
              <a:t>Hospodářské subjekty používají </a:t>
            </a:r>
            <a:r>
              <a:rPr lang="cs-CZ" dirty="0" smtClean="0">
                <a:solidFill>
                  <a:srgbClr val="FF0000"/>
                </a:solidFill>
              </a:rPr>
              <a:t>systémy náležité péče </a:t>
            </a:r>
            <a:r>
              <a:rPr lang="cs-CZ" dirty="0" smtClean="0"/>
              <a:t>při uvádění tohoto dřeva na trh.</a:t>
            </a:r>
          </a:p>
          <a:p>
            <a:pPr marL="742950" lvl="2" indent="-342900"/>
            <a:r>
              <a:rPr lang="cs-CZ" dirty="0" smtClean="0"/>
              <a:t>Hospodářský subjekt </a:t>
            </a:r>
            <a:r>
              <a:rPr lang="cs-CZ" dirty="0" smtClean="0">
                <a:solidFill>
                  <a:srgbClr val="FF0000"/>
                </a:solidFill>
              </a:rPr>
              <a:t>udržuje a pravidelně hodnotí svůj systém náležité péče.</a:t>
            </a:r>
          </a:p>
          <a:p>
            <a:pPr marL="1200150" lvl="3" indent="-342900"/>
            <a:r>
              <a:rPr lang="cs-CZ" dirty="0" smtClean="0"/>
              <a:t>Výjimka u systémů kontrolních organizací – tam NE.</a:t>
            </a:r>
          </a:p>
          <a:p>
            <a:pPr marL="1200150" lvl="3" indent="-342900"/>
            <a:r>
              <a:rPr lang="cs-CZ" dirty="0" smtClean="0"/>
              <a:t>Základ vnitrostátní systémy dohledu a dobrovolné správní systémy.</a:t>
            </a:r>
          </a:p>
          <a:p>
            <a:pPr marL="857250" lvl="3" indent="0">
              <a:buNone/>
            </a:pPr>
            <a:endParaRPr lang="cs-CZ" sz="1800" dirty="0" smtClean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3967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>
                <a:solidFill>
                  <a:srgbClr val="FF0000"/>
                </a:solidFill>
              </a:rPr>
              <a:t>Nařízení č. </a:t>
            </a:r>
            <a:r>
              <a:rPr lang="cs-CZ" sz="3100" b="1" dirty="0" smtClean="0">
                <a:solidFill>
                  <a:srgbClr val="FF0000"/>
                </a:solidFill>
              </a:rPr>
              <a:t>995/2010: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496944" cy="5256584"/>
          </a:xfrm>
        </p:spPr>
        <p:txBody>
          <a:bodyPr>
            <a:normAutofit fontScale="70000" lnSpcReduction="20000"/>
          </a:bodyPr>
          <a:lstStyle/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Článek 6 – Systémy náležité péče obsahují:</a:t>
            </a:r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Přístup k informacím:</a:t>
            </a:r>
          </a:p>
          <a:p>
            <a:pPr marL="1200150" lvl="3" indent="-342900"/>
            <a:r>
              <a:rPr lang="cs-CZ" dirty="0" smtClean="0"/>
              <a:t>Popis včetně obchodního názvu a druhu výrobku, název dřeviny obecný, případně vědecký</a:t>
            </a:r>
          </a:p>
          <a:p>
            <a:pPr marL="1200150" lvl="3" indent="-342900"/>
            <a:r>
              <a:rPr lang="cs-CZ" dirty="0" smtClean="0"/>
              <a:t>Země původu, případně region a oprávnění k těžbě.</a:t>
            </a:r>
          </a:p>
          <a:p>
            <a:pPr marL="1200150" lvl="3" indent="-342900"/>
            <a:r>
              <a:rPr lang="cs-CZ" dirty="0" smtClean="0"/>
              <a:t>Množství (objem, hmotnost, počet).</a:t>
            </a:r>
          </a:p>
          <a:p>
            <a:pPr marL="1200150" lvl="3" indent="-342900"/>
            <a:r>
              <a:rPr lang="cs-CZ" dirty="0" smtClean="0"/>
              <a:t>Jméno a adresa dodavatele.</a:t>
            </a:r>
          </a:p>
          <a:p>
            <a:pPr marL="1200150" lvl="3" indent="-342900"/>
            <a:r>
              <a:rPr lang="cs-CZ" dirty="0" smtClean="0"/>
              <a:t>Název a adresa obchodníka - odběratele.</a:t>
            </a:r>
          </a:p>
          <a:p>
            <a:pPr marL="1200150" lvl="3" indent="-342900"/>
            <a:r>
              <a:rPr lang="cs-CZ" dirty="0" smtClean="0"/>
              <a:t>Doklady uvádějící, že toto dřevo či výrobky jsou v souladu s použitelnými právními předpisy.</a:t>
            </a:r>
          </a:p>
          <a:p>
            <a:pPr marL="1200150" lvl="3" indent="-342900"/>
            <a:endParaRPr lang="cs-CZ" dirty="0" smtClean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Postupy posouzení rizika:</a:t>
            </a:r>
          </a:p>
          <a:p>
            <a:pPr marL="1200150" lvl="3" indent="-342900"/>
            <a:r>
              <a:rPr lang="cs-CZ" dirty="0" smtClean="0"/>
              <a:t>Analýza dostupných popisných informací.</a:t>
            </a:r>
          </a:p>
          <a:p>
            <a:pPr marL="1200150" lvl="3" indent="-342900"/>
            <a:r>
              <a:rPr lang="cs-CZ" dirty="0" smtClean="0"/>
              <a:t>Zajištění souladu s použitelnými právními předpisy – např. certifikace</a:t>
            </a:r>
          </a:p>
          <a:p>
            <a:pPr marL="1200150" lvl="3" indent="-342900"/>
            <a:r>
              <a:rPr lang="cs-CZ" dirty="0" smtClean="0"/>
              <a:t>Šíření se nezákonné těžby v zemi původu či regionu této země.</a:t>
            </a:r>
          </a:p>
          <a:p>
            <a:pPr marL="1200150" lvl="3" indent="-342900"/>
            <a:r>
              <a:rPr lang="cs-CZ" dirty="0" smtClean="0"/>
              <a:t>Šíření se těžby konkrétních druhů dřevin.</a:t>
            </a:r>
          </a:p>
          <a:p>
            <a:pPr marL="1200150" lvl="3" indent="-342900"/>
            <a:r>
              <a:rPr lang="cs-CZ" dirty="0" smtClean="0"/>
              <a:t>Sankce uvalené na stát RB OSN na dovoz či vývoz dřeva.</a:t>
            </a:r>
          </a:p>
          <a:p>
            <a:pPr marL="1200150" lvl="3" indent="-342900"/>
            <a:r>
              <a:rPr lang="cs-CZ" dirty="0" smtClean="0"/>
              <a:t>Komplexnost dodavatelského řetězce.</a:t>
            </a:r>
          </a:p>
          <a:p>
            <a:pPr marL="857250" lvl="3" indent="0">
              <a:buNone/>
            </a:pPr>
            <a:endParaRPr lang="cs-CZ" dirty="0" smtClean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Postupy zmírňování rizika:</a:t>
            </a:r>
          </a:p>
          <a:p>
            <a:pPr marL="1200150" lvl="3" indent="-342900"/>
            <a:r>
              <a:rPr lang="cs-CZ" dirty="0" smtClean="0"/>
              <a:t>Na základě analýzy rizika</a:t>
            </a:r>
          </a:p>
          <a:p>
            <a:pPr marL="1200150" lvl="3" indent="-342900"/>
            <a:r>
              <a:rPr lang="cs-CZ" dirty="0" smtClean="0"/>
              <a:t>Odpovídající a přiměřená reakce.</a:t>
            </a:r>
          </a:p>
          <a:p>
            <a:pPr marL="1200150" lvl="3" indent="-342900"/>
            <a:r>
              <a:rPr lang="cs-CZ" dirty="0" smtClean="0"/>
              <a:t>Zjišťování doplňkových informací a dokladů.</a:t>
            </a:r>
          </a:p>
          <a:p>
            <a:pPr marL="1200150" lvl="3" indent="-342900"/>
            <a:r>
              <a:rPr lang="cs-CZ" dirty="0" smtClean="0"/>
              <a:t>Ověřování skutečností třetí stranou.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189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pt-BR" sz="3100" b="1" dirty="0">
                <a:solidFill>
                  <a:srgbClr val="FF0000"/>
                </a:solidFill>
              </a:rPr>
              <a:t>Prováděcí nařízení Komise EU č. 607/2012</a:t>
            </a:r>
            <a:r>
              <a:rPr lang="cs-CZ" sz="3100" b="1" dirty="0" smtClean="0">
                <a:solidFill>
                  <a:srgbClr val="FF0000"/>
                </a:solidFill>
              </a:rPr>
              <a:t>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896544"/>
          </a:xfrm>
        </p:spPr>
        <p:txBody>
          <a:bodyPr>
            <a:normAutofit fontScale="55000" lnSpcReduction="20000"/>
          </a:bodyPr>
          <a:lstStyle/>
          <a:p>
            <a:pPr marL="857250" lvl="3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4600" dirty="0"/>
              <a:t>Článek 2 – Používání systému náležité </a:t>
            </a:r>
            <a:r>
              <a:rPr lang="cs-CZ" sz="4600" dirty="0" smtClean="0"/>
              <a:t>péče:</a:t>
            </a:r>
            <a:endParaRPr lang="cs-CZ" sz="4600" dirty="0"/>
          </a:p>
          <a:p>
            <a:pPr marL="742950" lvl="2" indent="-342900"/>
            <a:r>
              <a:rPr lang="cs-CZ" sz="3100" dirty="0"/>
              <a:t>Pro každý konkrétní druh dřeva či výrobku od dodavatele se používá systém náležité péče na max. 1 rok.</a:t>
            </a:r>
          </a:p>
          <a:p>
            <a:pPr marL="742950" lvl="2" indent="-342900"/>
            <a:endParaRPr lang="cs-CZ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4400" dirty="0"/>
              <a:t>Článek 3</a:t>
            </a:r>
            <a:r>
              <a:rPr lang="cs-CZ" sz="4200" dirty="0"/>
              <a:t> – Informace týkající se dodávek </a:t>
            </a:r>
            <a:r>
              <a:rPr lang="cs-CZ" sz="4200" dirty="0" smtClean="0"/>
              <a:t>hospodářského subjektu:</a:t>
            </a:r>
            <a:endParaRPr lang="cs-CZ" sz="4200" dirty="0"/>
          </a:p>
          <a:p>
            <a:pPr marL="742950" lvl="2" indent="-342900"/>
            <a:r>
              <a:rPr lang="cs-CZ" sz="3100" dirty="0"/>
              <a:t>Používání vědeckého názvu dřevin.</a:t>
            </a:r>
          </a:p>
          <a:p>
            <a:pPr marL="742950" lvl="2" indent="-342900"/>
            <a:r>
              <a:rPr lang="cs-CZ" sz="3100" dirty="0"/>
              <a:t>Uvádění regionu země původu dřeva.</a:t>
            </a:r>
          </a:p>
          <a:p>
            <a:pPr marL="742950" lvl="2" indent="-342900"/>
            <a:r>
              <a:rPr lang="cs-CZ" sz="3100" dirty="0"/>
              <a:t>Uvádění oprávnění k těžbě v rámci regionů země původu.</a:t>
            </a:r>
          </a:p>
          <a:p>
            <a:pPr marL="400050" lvl="2" indent="0">
              <a:buNone/>
            </a:pPr>
            <a:endParaRPr lang="cs-CZ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4600" dirty="0"/>
              <a:t>Článek 4 – Posouzení rizik a zmírnění </a:t>
            </a:r>
            <a:r>
              <a:rPr lang="cs-CZ" sz="4600" dirty="0" smtClean="0"/>
              <a:t>rizika: </a:t>
            </a:r>
            <a:endParaRPr lang="cs-CZ" sz="4600" dirty="0"/>
          </a:p>
          <a:p>
            <a:pPr marL="742950" lvl="2" indent="-342900"/>
            <a:r>
              <a:rPr lang="cs-CZ" sz="3000" dirty="0"/>
              <a:t>Certifikaci lze zohlednit za těchto předpokladů</a:t>
            </a:r>
            <a:r>
              <a:rPr lang="cs-CZ" sz="3000" dirty="0" smtClean="0"/>
              <a:t>:</a:t>
            </a:r>
          </a:p>
          <a:p>
            <a:pPr marL="400050" lvl="2" indent="0">
              <a:buNone/>
            </a:pPr>
            <a:endParaRPr lang="cs-CZ" sz="1500" dirty="0"/>
          </a:p>
          <a:p>
            <a:pPr marL="1200150" lvl="3" indent="-342900"/>
            <a:r>
              <a:rPr lang="cs-CZ" sz="2500" dirty="0" smtClean="0"/>
              <a:t>Veřejně přístupné požadavky a indikátory ověřované třetí stranou.</a:t>
            </a:r>
          </a:p>
          <a:p>
            <a:pPr marL="1200150" lvl="3" indent="-342900"/>
            <a:r>
              <a:rPr lang="cs-CZ" sz="2500" dirty="0" smtClean="0"/>
              <a:t>Třetí strana provádí v pravidelných intervalech náležité kontroly – min. 1 za rok</a:t>
            </a:r>
          </a:p>
          <a:p>
            <a:pPr marL="1200150" lvl="3" indent="-342900"/>
            <a:r>
              <a:rPr lang="cs-CZ" sz="2500" dirty="0" smtClean="0"/>
              <a:t>Kontroly zahrnují i kontroly na místě.</a:t>
            </a:r>
          </a:p>
          <a:p>
            <a:pPr marL="1200150" lvl="3" indent="-342900"/>
            <a:r>
              <a:rPr lang="cs-CZ" sz="2500" dirty="0" smtClean="0"/>
              <a:t>Zahrnují prostředky k vysledování zákonnosti vytěženého dřeva v rámci dodavatelského řetězce.</a:t>
            </a:r>
          </a:p>
          <a:p>
            <a:pPr marL="1200150" lvl="3" indent="-342900"/>
            <a:r>
              <a:rPr lang="cs-CZ" sz="2500" dirty="0" smtClean="0"/>
              <a:t>Zahrnují kontroly, které zajistí, že dřevo neznámého původu se nedostane do dodavatelského řetězce.</a:t>
            </a:r>
          </a:p>
          <a:p>
            <a:pPr marL="857250" lvl="3" indent="0">
              <a:buNone/>
            </a:pPr>
            <a:endParaRPr lang="cs-CZ" sz="2500" dirty="0" smtClean="0"/>
          </a:p>
        </p:txBody>
      </p:sp>
    </p:spTree>
    <p:extLst>
      <p:ext uri="{BB962C8B-B14F-4D97-AF65-F5344CB8AC3E}">
        <p14:creationId xmlns:p14="http://schemas.microsoft.com/office/powerpoint/2010/main" val="225428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pt-BR" sz="3100" b="1" dirty="0">
                <a:solidFill>
                  <a:srgbClr val="FF0000"/>
                </a:solidFill>
              </a:rPr>
              <a:t>Prováděcí nařízení Komise EU č. 607/2012</a:t>
            </a:r>
            <a:r>
              <a:rPr lang="cs-CZ" sz="3100" b="1" dirty="0" smtClean="0">
                <a:solidFill>
                  <a:srgbClr val="FF0000"/>
                </a:solidFill>
              </a:rPr>
              <a:t>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640960" cy="4968552"/>
          </a:xfrm>
        </p:spPr>
        <p:txBody>
          <a:bodyPr>
            <a:normAutofit/>
          </a:bodyPr>
          <a:lstStyle/>
          <a:p>
            <a:pPr marL="857250" lvl="3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Článek 5 – Vedení záznamů hospodářskými subjekty:</a:t>
            </a:r>
          </a:p>
          <a:p>
            <a:pPr marL="742950" lvl="2" indent="-342900"/>
            <a:r>
              <a:rPr lang="cs-CZ" sz="2300" dirty="0"/>
              <a:t>Informace musí být doloženy vedením příslušných záznamů.</a:t>
            </a:r>
          </a:p>
          <a:p>
            <a:pPr marL="742950" lvl="2" indent="-342900"/>
            <a:r>
              <a:rPr lang="cs-CZ" sz="2300" dirty="0"/>
              <a:t>Tyto záznamy musí být uchovávány min. 5 let</a:t>
            </a:r>
            <a:r>
              <a:rPr lang="cs-CZ" sz="2300" dirty="0" smtClean="0"/>
              <a:t>.</a:t>
            </a:r>
          </a:p>
          <a:p>
            <a:pPr marL="742950" lvl="2" indent="-342900"/>
            <a:r>
              <a:rPr lang="cs-CZ" sz="2300" dirty="0" smtClean="0"/>
              <a:t>Doložitelnost kontroly informací dle analýzy rizik.</a:t>
            </a:r>
          </a:p>
          <a:p>
            <a:pPr marL="742950" lvl="2" indent="-342900"/>
            <a:r>
              <a:rPr lang="cs-CZ" sz="2300" dirty="0" smtClean="0"/>
              <a:t>Na základě čeho byla přijata opatření ke zmírnění rizik.</a:t>
            </a:r>
          </a:p>
          <a:p>
            <a:pPr marL="400050" lvl="2" indent="0">
              <a:buNone/>
            </a:pPr>
            <a:endParaRPr lang="cs-CZ" sz="1800" dirty="0" smtClean="0"/>
          </a:p>
          <a:p>
            <a:pPr marL="1657350" lvl="4" indent="-342900" algn="ctr"/>
            <a:r>
              <a:rPr lang="cs-CZ" sz="2800" dirty="0" smtClean="0">
                <a:solidFill>
                  <a:srgbClr val="FF0000"/>
                </a:solidFill>
              </a:rPr>
              <a:t>Lze dovodit písemnou podobu záznamů a postupů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>
                <a:solidFill>
                  <a:srgbClr val="FF0000"/>
                </a:solidFill>
              </a:rPr>
              <a:t>Zákon č. 226/2013 Sb</a:t>
            </a:r>
            <a:r>
              <a:rPr lang="cs-CZ" sz="3100" b="1" dirty="0" smtClean="0">
                <a:solidFill>
                  <a:srgbClr val="FF0000"/>
                </a:solidFill>
              </a:rPr>
              <a:t>.: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§ 11 – Systém náležité </a:t>
            </a:r>
            <a:r>
              <a:rPr lang="cs-CZ" sz="3200" dirty="0" smtClean="0"/>
              <a:t>péče:</a:t>
            </a:r>
            <a:endParaRPr lang="cs-CZ" sz="3200" dirty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Základem může být LHP, převzatá LHO a navazující LHE</a:t>
            </a:r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Informačně musí odpovídat článku 6 nařízení č. 995/2010</a:t>
            </a:r>
          </a:p>
          <a:p>
            <a:pPr marL="400050" lvl="2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§ 12 - Správní delikty – hospodářský subjekt se ho mimo jiné dopustí:</a:t>
            </a:r>
            <a:endParaRPr lang="cs-CZ" sz="3200" dirty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Nepoužíváním, nebo pravidelným neudržováním a nehodnocením svého systém náležité péče.</a:t>
            </a:r>
          </a:p>
          <a:p>
            <a:pPr marL="1657350" lvl="4" indent="-342900"/>
            <a:r>
              <a:rPr lang="cs-CZ" dirty="0" smtClean="0"/>
              <a:t>Pokuta až do výše 200 000 Kč, opakovaně do výše 500 000 Kč</a:t>
            </a:r>
            <a:endParaRPr lang="cs-CZ" dirty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14699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Jeho podoba a forma: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Písemná forma</a:t>
            </a:r>
          </a:p>
          <a:p>
            <a:pPr marL="0" lvl="1" indent="0">
              <a:buNone/>
            </a:pPr>
            <a:endParaRPr lang="cs-CZ" sz="1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Ucelený dokument zastřešující a popisující:</a:t>
            </a:r>
          </a:p>
          <a:p>
            <a:pPr marL="0" lvl="1" indent="0">
              <a:buNone/>
            </a:pPr>
            <a:endParaRPr lang="cs-CZ" sz="1200" dirty="0" smtClean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Domácí lesní produkci </a:t>
            </a:r>
            <a:r>
              <a:rPr lang="cs-CZ" dirty="0" smtClean="0"/>
              <a:t>– LHP, LHO a navazující LHE:</a:t>
            </a:r>
          </a:p>
          <a:p>
            <a:pPr marL="1200150" lvl="3" indent="-342900"/>
            <a:r>
              <a:rPr lang="cs-CZ" dirty="0" smtClean="0"/>
              <a:t>Informační náplň musí být v souladu s Nařízením č. 995/2010.</a:t>
            </a:r>
          </a:p>
          <a:p>
            <a:pPr marL="857250" lvl="3" indent="0">
              <a:buNone/>
            </a:pPr>
            <a:endParaRPr lang="cs-CZ" sz="1100" dirty="0" smtClean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Ostatní produkci</a:t>
            </a:r>
            <a:r>
              <a:rPr lang="cs-CZ" dirty="0" smtClean="0"/>
              <a:t> – mimolesní zeleň:</a:t>
            </a:r>
          </a:p>
          <a:p>
            <a:pPr marL="1200150" lvl="3" indent="-342900"/>
            <a:r>
              <a:rPr lang="cs-CZ" dirty="0"/>
              <a:t>Informační náplň musí být v souladu s Nařízením č. 995/2010</a:t>
            </a:r>
            <a:r>
              <a:rPr lang="cs-CZ" dirty="0" smtClean="0"/>
              <a:t>.</a:t>
            </a:r>
          </a:p>
          <a:p>
            <a:pPr marL="857250" lvl="3" indent="0">
              <a:buNone/>
            </a:pPr>
            <a:endParaRPr lang="cs-CZ" sz="1100" dirty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Postupy posouzení rizik</a:t>
            </a:r>
            <a:r>
              <a:rPr lang="cs-CZ" dirty="0" smtClean="0"/>
              <a:t> – certifikace, analýzy informací.</a:t>
            </a:r>
          </a:p>
          <a:p>
            <a:pPr marL="400050" lvl="2" indent="0">
              <a:buNone/>
            </a:pPr>
            <a:endParaRPr lang="cs-CZ" sz="1100" dirty="0" smtClean="0"/>
          </a:p>
          <a:p>
            <a:pPr marL="742950" lvl="2" indent="-342900"/>
            <a:r>
              <a:rPr lang="cs-CZ" dirty="0" smtClean="0">
                <a:solidFill>
                  <a:srgbClr val="FF0000"/>
                </a:solidFill>
              </a:rPr>
              <a:t>Opatření k zmírnění rizik </a:t>
            </a:r>
            <a:r>
              <a:rPr lang="cs-CZ" dirty="0" smtClean="0"/>
              <a:t>– jak se realizují.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2559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Důležité pojmy: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Domácí lesní produkce: </a:t>
            </a:r>
          </a:p>
          <a:p>
            <a:pPr marL="742950" lvl="2" indent="-342900"/>
            <a:r>
              <a:rPr lang="cs-CZ" dirty="0" smtClean="0"/>
              <a:t>Dřevo z lesních porostů a PUPFL</a:t>
            </a:r>
          </a:p>
          <a:p>
            <a:pPr marL="1657350" lvl="4" indent="-342900"/>
            <a:r>
              <a:rPr lang="cs-CZ" dirty="0"/>
              <a:t>n</a:t>
            </a:r>
            <a:r>
              <a:rPr lang="cs-CZ" dirty="0" smtClean="0"/>
              <a:t>acházejících se</a:t>
            </a:r>
          </a:p>
          <a:p>
            <a:pPr marL="742950" lvl="2" indent="-342900"/>
            <a:r>
              <a:rPr lang="cs-CZ" dirty="0" smtClean="0"/>
              <a:t>na území České republiky</a:t>
            </a:r>
          </a:p>
          <a:p>
            <a:pPr marL="400050" lvl="2" indent="0">
              <a:buNone/>
            </a:pPr>
            <a:endParaRPr lang="cs-CZ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Ostatní produkce:</a:t>
            </a:r>
          </a:p>
          <a:p>
            <a:pPr marL="742950" lvl="2" indent="-342900"/>
            <a:r>
              <a:rPr lang="cs-CZ" dirty="0" smtClean="0"/>
              <a:t>Dřevo vytěžené mimo lesní porosty a PUPFL – dřeviny rostoucí mimo les dle zákona č. 114/1992 Sb.</a:t>
            </a:r>
          </a:p>
          <a:p>
            <a:pPr marL="1657350" lvl="4" indent="-342900"/>
            <a:r>
              <a:rPr lang="cs-CZ" dirty="0" smtClean="0"/>
              <a:t>nebo:</a:t>
            </a:r>
          </a:p>
          <a:p>
            <a:pPr marL="742950" lvl="2" indent="-342900"/>
            <a:r>
              <a:rPr lang="cs-CZ" dirty="0" smtClean="0"/>
              <a:t>Původ dřeva mimo území ČR.</a:t>
            </a:r>
            <a:endParaRPr lang="cs-CZ" sz="3200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315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Co je třeba doplnit do LHE a dokladů: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Země původu:</a:t>
            </a:r>
          </a:p>
          <a:p>
            <a:pPr marL="742950" lvl="2" indent="-342900"/>
            <a:r>
              <a:rPr lang="cs-CZ" dirty="0" smtClean="0"/>
              <a:t>U domácí lesní produkce vždy ČR – zkratka CZ.</a:t>
            </a:r>
          </a:p>
          <a:p>
            <a:pPr marL="1657350" lvl="4" indent="-342900"/>
            <a:r>
              <a:rPr lang="cs-CZ" dirty="0" smtClean="0"/>
              <a:t>Na prvotní i fakturační doklady.</a:t>
            </a:r>
          </a:p>
          <a:p>
            <a:pPr marL="400050" lvl="2" indent="0">
              <a:buNone/>
            </a:pPr>
            <a:endParaRPr lang="cs-CZ" sz="1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Region země původu:</a:t>
            </a:r>
          </a:p>
          <a:p>
            <a:pPr marL="742950" lvl="2" indent="-342900"/>
            <a:r>
              <a:rPr lang="cs-CZ" dirty="0" smtClean="0"/>
              <a:t>Uvádět kód LHC.</a:t>
            </a:r>
          </a:p>
          <a:p>
            <a:pPr marL="1657350" lvl="4" indent="-342900"/>
            <a:r>
              <a:rPr lang="cs-CZ" dirty="0" smtClean="0"/>
              <a:t>Na prvotní i fakturační doklady.</a:t>
            </a:r>
          </a:p>
          <a:p>
            <a:pPr marL="0" lvl="1" indent="0">
              <a:buNone/>
            </a:pPr>
            <a:endParaRPr lang="cs-CZ" sz="11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Druh výrobku:</a:t>
            </a:r>
          </a:p>
          <a:p>
            <a:pPr marL="742950" lvl="2" indent="-342900"/>
            <a:r>
              <a:rPr lang="cs-CZ" dirty="0" smtClean="0"/>
              <a:t>Obchodní název.</a:t>
            </a:r>
          </a:p>
          <a:p>
            <a:pPr marL="742950" lvl="2" indent="-342900"/>
            <a:r>
              <a:rPr lang="cs-CZ" dirty="0" smtClean="0"/>
              <a:t>Druh výrobku.</a:t>
            </a:r>
          </a:p>
          <a:p>
            <a:pPr marL="1657350" lvl="4" indent="-342900"/>
            <a:r>
              <a:rPr lang="cs-CZ" dirty="0" smtClean="0"/>
              <a:t>Na prvotní i fakturační doklady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671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368152"/>
          </a:xfrm>
          <a:solidFill>
            <a:srgbClr val="EFC6B3"/>
          </a:solidFill>
        </p:spPr>
        <p:txBody>
          <a:bodyPr>
            <a:normAutofit/>
          </a:bodyPr>
          <a:lstStyle/>
          <a:p>
            <a:r>
              <a:rPr lang="cs-CZ" dirty="0" smtClean="0"/>
              <a:t>Systém náležité péče </a:t>
            </a:r>
            <a:br>
              <a:rPr lang="cs-CZ" dirty="0" smtClean="0"/>
            </a:br>
            <a:r>
              <a:rPr lang="cs-CZ" sz="3100" b="1" dirty="0" smtClean="0">
                <a:solidFill>
                  <a:srgbClr val="FF0000"/>
                </a:solidFill>
              </a:rPr>
              <a:t>Kontrolní organizace:</a:t>
            </a:r>
            <a:endParaRPr lang="cs-CZ" sz="31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Nabízejí zavedení svých systémů náležité péče.</a:t>
            </a:r>
          </a:p>
          <a:p>
            <a:pPr marL="0" lvl="1" indent="0">
              <a:buNone/>
            </a:pPr>
            <a:endParaRPr lang="cs-CZ" sz="1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Tyto systémy pak udržují a pravidelně hodnotí.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Zatím orientováno na dovozce.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Uznány jsou zatím dvě – v Dánsku a Itálii.</a:t>
            </a:r>
          </a:p>
          <a:p>
            <a:pPr marL="0" lvl="1" indent="0">
              <a:buNone/>
            </a:pPr>
            <a:endParaRPr lang="cs-CZ" sz="1100" dirty="0" smtClean="0"/>
          </a:p>
          <a:p>
            <a:pPr marL="0" lvl="1" indent="0">
              <a:buNone/>
            </a:pPr>
            <a:endParaRPr lang="cs-CZ" sz="1900" dirty="0" smtClean="0"/>
          </a:p>
          <a:p>
            <a:pPr marL="742950" lvl="2" indent="-34290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9529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5300" b="1" dirty="0" smtClean="0"/>
              <a:t/>
            </a:r>
            <a:br>
              <a:rPr lang="cs-CZ" sz="5300" b="1" dirty="0" smtClean="0"/>
            </a:br>
            <a:r>
              <a:rPr lang="cs-CZ" sz="5300" b="1" dirty="0" smtClean="0"/>
              <a:t/>
            </a:r>
            <a:br>
              <a:rPr lang="cs-CZ" sz="5300" b="1" dirty="0" smtClean="0"/>
            </a:br>
            <a:r>
              <a:rPr lang="cs-CZ" sz="5300" b="1" dirty="0"/>
              <a:t/>
            </a:r>
            <a:br>
              <a:rPr lang="cs-CZ" sz="5300" b="1" dirty="0"/>
            </a:br>
            <a:r>
              <a:rPr lang="cs-CZ" sz="4800" dirty="0" smtClean="0"/>
              <a:t>Martin </a:t>
            </a:r>
            <a:r>
              <a:rPr lang="cs-CZ" sz="4800" dirty="0"/>
              <a:t>Polívka, Dis</a:t>
            </a:r>
            <a:r>
              <a:rPr lang="cs-CZ" sz="4800" dirty="0" smtClean="0"/>
              <a:t>.</a:t>
            </a:r>
            <a:br>
              <a:rPr lang="cs-CZ" sz="4800" dirty="0" smtClean="0"/>
            </a:br>
            <a:r>
              <a:rPr lang="cs-CZ" sz="2200" dirty="0" err="1"/>
              <a:t>Polivka.Martin</a:t>
            </a:r>
            <a:r>
              <a:rPr lang="en-US" sz="2200" dirty="0"/>
              <a:t>@</a:t>
            </a:r>
            <a:r>
              <a:rPr lang="cs-CZ" sz="2200" dirty="0"/>
              <a:t>uhul.cz</a:t>
            </a:r>
            <a:r>
              <a:rPr lang="cs-CZ" dirty="0"/>
              <a:t/>
            </a:r>
            <a:br>
              <a:rPr lang="cs-CZ" dirty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/>
              <a:t>Ing. Jan </a:t>
            </a:r>
            <a:r>
              <a:rPr lang="cs-CZ" sz="4800" dirty="0" err="1"/>
              <a:t>Apltauer</a:t>
            </a:r>
            <a:r>
              <a:rPr lang="cs-CZ" sz="4800" dirty="0"/>
              <a:t/>
            </a:r>
            <a:br>
              <a:rPr lang="cs-CZ" sz="4800" dirty="0"/>
            </a:br>
            <a:r>
              <a:rPr lang="cs-CZ" sz="2200" dirty="0" err="1" smtClean="0"/>
              <a:t>Apltauer.Jan</a:t>
            </a:r>
            <a:r>
              <a:rPr lang="en-US" sz="2200" dirty="0" smtClean="0"/>
              <a:t>@</a:t>
            </a:r>
            <a:r>
              <a:rPr lang="en-US" sz="2200" dirty="0" err="1" smtClean="0"/>
              <a:t>uhul.c</a:t>
            </a:r>
            <a:r>
              <a:rPr lang="cs-CZ" sz="2200" dirty="0" smtClean="0"/>
              <a:t>z</a:t>
            </a:r>
            <a:endParaRPr lang="cs-CZ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3"/>
            <a:ext cx="8964488" cy="120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8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Centrální evidence: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 hlediska státní správy: </a:t>
            </a:r>
          </a:p>
          <a:p>
            <a:pPr marL="742950" lvl="2" indent="-342900"/>
            <a:r>
              <a:rPr lang="cs-CZ" dirty="0" smtClean="0"/>
              <a:t>Slouží k plánování kontrol:</a:t>
            </a:r>
          </a:p>
          <a:p>
            <a:pPr marL="1200150" lvl="3" indent="-342900"/>
            <a:r>
              <a:rPr lang="cs-CZ" dirty="0" smtClean="0"/>
              <a:t>hospodářských subjektů</a:t>
            </a:r>
          </a:p>
          <a:p>
            <a:pPr marL="1200150" lvl="3" indent="-342900"/>
            <a:r>
              <a:rPr lang="cs-CZ" dirty="0"/>
              <a:t>k</a:t>
            </a:r>
            <a:r>
              <a:rPr lang="cs-CZ" dirty="0" smtClean="0"/>
              <a:t>ontrolních organizací</a:t>
            </a:r>
          </a:p>
          <a:p>
            <a:pPr marL="742950" lvl="2" indent="-342900"/>
            <a:r>
              <a:rPr lang="cs-CZ" dirty="0" smtClean="0"/>
              <a:t>Slouží ke komplexnímu posouzení rizik.</a:t>
            </a:r>
          </a:p>
          <a:p>
            <a:pPr marL="742950" lvl="2" indent="-342900"/>
            <a:r>
              <a:rPr lang="cs-CZ" dirty="0" smtClean="0"/>
              <a:t>K celkovému hodnocení uplatňování nařízení.</a:t>
            </a:r>
          </a:p>
          <a:p>
            <a:pPr marL="400050" lvl="2" indent="0">
              <a:buNone/>
            </a:pPr>
            <a:endParaRPr lang="cs-CZ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Z hlediska hospodářského subjektu:</a:t>
            </a:r>
          </a:p>
          <a:p>
            <a:pPr marL="742950" lvl="2" indent="-342900"/>
            <a:r>
              <a:rPr lang="cs-CZ" dirty="0" smtClean="0"/>
              <a:t>Poskytuje informace do centrální evidence.</a:t>
            </a:r>
          </a:p>
          <a:p>
            <a:pPr marL="742950" lvl="2" indent="-342900"/>
            <a:r>
              <a:rPr lang="cs-CZ" dirty="0" smtClean="0"/>
              <a:t>Dostává informace z centrální evidence pro potřeby vyhodnocování rizik.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015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Orgány státní správy: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Ministerstvo – </a:t>
            </a:r>
            <a:r>
              <a:rPr lang="cs-CZ" sz="3200" dirty="0" err="1" smtClean="0"/>
              <a:t>MZe</a:t>
            </a:r>
            <a:r>
              <a:rPr lang="cs-CZ" sz="3200" dirty="0" smtClean="0"/>
              <a:t>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Krajské úřady.</a:t>
            </a:r>
          </a:p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Česká obchodní inspekce.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Generální ředitelství cel. </a:t>
            </a:r>
          </a:p>
        </p:txBody>
      </p:sp>
    </p:spTree>
    <p:extLst>
      <p:ext uri="{BB962C8B-B14F-4D97-AF65-F5344CB8AC3E}">
        <p14:creationId xmlns:p14="http://schemas.microsoft.com/office/powerpoint/2010/main" val="199681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Ministerstvo: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Pověřuje prováděním odborných činností tzv. pověřenou osobu - ÚHÚL.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Vyjadřuje se k návrhům na uznání kontrolních organizací.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23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Informuje Komisi ve věcech kontrolních organizací.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Je správcem centrální evidence.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Je odvolacím orgánem proti rozhodnutí krajského úřadu.</a:t>
            </a:r>
          </a:p>
          <a:p>
            <a:pPr marL="0" lvl="1" indent="0"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28212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Krajský úřad: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Kontroluje na základě podnětu pověřené osoby a inspekce dodržování čl. 4 a 6 Nařízení.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Může uložit zavedení nápravných opatření.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Poskytuje informace pověřené osobě o porušování čl. 4 a 6 Nařízení a o uložení pokut.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Projednává správní delikty hospodářských subjektů.</a:t>
            </a:r>
          </a:p>
          <a:p>
            <a:pPr marL="0" lvl="1" indent="0"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163347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Česká obchodní inspekce: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/>
              <a:t>Vyzývá obchodníka k poskytnutí informací </a:t>
            </a:r>
            <a:r>
              <a:rPr lang="cs-CZ" sz="3200" dirty="0" smtClean="0"/>
              <a:t>o svých:</a:t>
            </a:r>
            <a:endParaRPr lang="cs-CZ" sz="3200" dirty="0"/>
          </a:p>
          <a:p>
            <a:pPr marL="742950" lvl="2" indent="-342900"/>
            <a:r>
              <a:rPr lang="cs-CZ" dirty="0" smtClean="0"/>
              <a:t>Dodavatelích – hospodářských subjektech nebo obchodnících.</a:t>
            </a:r>
          </a:p>
          <a:p>
            <a:pPr marL="742950" lvl="2" indent="-342900"/>
            <a:r>
              <a:rPr lang="cs-CZ" dirty="0" smtClean="0"/>
              <a:t>Odběratelích – obchodnících.</a:t>
            </a:r>
          </a:p>
          <a:p>
            <a:pPr marL="0" lvl="1" indent="0">
              <a:buNone/>
            </a:pPr>
            <a:endParaRPr lang="cs-CZ" sz="19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Informuje krajské úřady a pověřenou osobu o porušení „povinnosti zpětného vysledování“ a o uložení pokut.</a:t>
            </a:r>
          </a:p>
          <a:p>
            <a:pPr marL="0" lvl="1" indent="0">
              <a:buNone/>
            </a:pPr>
            <a:endParaRPr lang="cs-CZ" sz="18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Projednává správní delikty obchodníků.</a:t>
            </a:r>
          </a:p>
          <a:p>
            <a:pPr marL="0" lvl="1" indent="0"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191305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158417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dirty="0" smtClean="0"/>
              <a:t>Zákon č. 226/2013 Sb.</a:t>
            </a:r>
            <a:br>
              <a:rPr lang="cs-CZ" dirty="0" smtClean="0"/>
            </a:br>
            <a:r>
              <a:rPr lang="cs-CZ" sz="3600" dirty="0" smtClean="0"/>
              <a:t>„o uvádění dřeva a dřevařských výrobků na trh“</a:t>
            </a:r>
            <a:br>
              <a:rPr lang="cs-CZ" sz="3600" dirty="0" smtClean="0"/>
            </a:br>
            <a:r>
              <a:rPr lang="cs-CZ" sz="3600" b="1" dirty="0" smtClean="0">
                <a:solidFill>
                  <a:srgbClr val="FF0000"/>
                </a:solidFill>
              </a:rPr>
              <a:t>Generální ředitelství cel: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Oblast uvádění dřeva a dřevařských výrobků z ostatní produkce  - původ mimo ČR.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3200" dirty="0" smtClean="0"/>
              <a:t>Poskytuje na vyžádání informace:</a:t>
            </a:r>
            <a:endParaRPr lang="cs-CZ" sz="3200" dirty="0"/>
          </a:p>
          <a:p>
            <a:pPr marL="742950" lvl="2" indent="-342900"/>
            <a:r>
              <a:rPr lang="cs-CZ" dirty="0" smtClean="0"/>
              <a:t>Identifikační údaje kontrolovaného hospodářského subjektu.</a:t>
            </a:r>
          </a:p>
          <a:p>
            <a:pPr marL="742950" lvl="2" indent="-342900"/>
            <a:r>
              <a:rPr lang="cs-CZ" dirty="0" smtClean="0"/>
              <a:t>Popis, název a druh výrobku.</a:t>
            </a:r>
          </a:p>
          <a:p>
            <a:pPr marL="742950" lvl="2" indent="-342900"/>
            <a:r>
              <a:rPr lang="cs-CZ" dirty="0" smtClean="0"/>
              <a:t>Informace o zemi původu vytěženého dřeva.</a:t>
            </a:r>
          </a:p>
          <a:p>
            <a:pPr marL="742950" lvl="2" indent="-342900"/>
            <a:r>
              <a:rPr lang="cs-CZ" dirty="0" smtClean="0"/>
              <a:t>Množství dřeva či dřevařských výrobků.</a:t>
            </a:r>
          </a:p>
          <a:p>
            <a:pPr marL="0" lvl="1" indent="0">
              <a:buNone/>
            </a:pPr>
            <a:endParaRPr lang="cs-CZ" sz="1800" dirty="0" smtClean="0"/>
          </a:p>
        </p:txBody>
      </p:sp>
    </p:spTree>
    <p:extLst>
      <p:ext uri="{BB962C8B-B14F-4D97-AF65-F5344CB8AC3E}">
        <p14:creationId xmlns:p14="http://schemas.microsoft.com/office/powerpoint/2010/main" val="46405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Words>1940</Words>
  <Application>Microsoft Office PowerPoint</Application>
  <PresentationFormat>Předvádění na obrazovce (4:3)</PresentationFormat>
  <Paragraphs>349</Paragraphs>
  <Slides>32</Slides>
  <Notes>0</Notes>
  <HiddenSlides>3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3" baseType="lpstr">
      <vt:lpstr>Motiv systému Office</vt:lpstr>
      <vt:lpstr>Národní legislativa upravující Nařízení o dřevu</vt:lpstr>
      <vt:lpstr>Zákon č. 226/2013 Sb. „o uvádění dřeva a dřevařských výrobků na trh“ Základní okruhy:</vt:lpstr>
      <vt:lpstr>Zákon č. 226/2013 Sb. „o uvádění dřeva a dřevařských výrobků na trh“ Důležité pojmy:</vt:lpstr>
      <vt:lpstr>Zákon č. 226/2013 Sb. „o uvádění dřeva a dřevařských výrobků na trh“ Centrální evidence:</vt:lpstr>
      <vt:lpstr>Zákon č. 226/2013 Sb. „o uvádění dřeva a dřevařských výrobků na trh“ Orgány státní správy:</vt:lpstr>
      <vt:lpstr>Zákon č. 226/2013 Sb. „o uvádění dřeva a dřevařských výrobků na trh“ Ministerstvo:</vt:lpstr>
      <vt:lpstr>Zákon č. 226/2013 Sb. „o uvádění dřeva a dřevařských výrobků na trh“ Krajský úřad:</vt:lpstr>
      <vt:lpstr>Zákon č. 226/2013 Sb. „o uvádění dřeva a dřevařských výrobků na trh“ Česká obchodní inspekce:</vt:lpstr>
      <vt:lpstr>Zákon č. 226/2013 Sb. „o uvádění dřeva a dřevařských výrobků na trh“ Generální ředitelství cel:</vt:lpstr>
      <vt:lpstr>Zákon č. 226/2013 Sb. „o uvádění dřeva a dřevařských výrobků na trh“ Pověřená osoba - ÚHÚL:</vt:lpstr>
      <vt:lpstr>Zákon č. 226/2013 Sb. „o uvádění dřeva a dřevařských výrobků na trh“ Správní delikty:</vt:lpstr>
      <vt:lpstr>Zákon č. 226/2013 Sb. „o uvádění dřeva a dřevařských výrobků na trh“ Správní delikty:</vt:lpstr>
      <vt:lpstr>Vyhláška č. 285/2013 Sb.  „o rozsahu a způsobu předávání informací do centrální evidence hospodářskými subjekty a orgány státní správy“ Základní okruhy:</vt:lpstr>
      <vt:lpstr>Vyhláška č. 285/2013 Sb.  „o rozsahu a způsobu předávání informací do centrální evidence hospodářskými subjekty a orgány státní správy“ Centrální evidence - hospodářský subjekt:</vt:lpstr>
      <vt:lpstr>Vyhláška č. 285/2013 Sb.  „o rozsahu a způsobu předávání informací do centrální evidence hospodářskými subjekty a orgány státní správy“ Centrální evidence - hospodářský subjekt:</vt:lpstr>
      <vt:lpstr>Vyhláška č. 285/2013 Sb.  „o rozsahu a způsobu předávání informací do centrální evidence hospodářskými subjekty a orgány státní správy“ Centrální evidence - hospodářský subjekt:</vt:lpstr>
      <vt:lpstr>Vyhláška č. 285/2013 Sb.  „o rozsahu a způsobu předávání informací do centrální evidence hospodářskými subjekty a orgány státní správy“ Povinnost evidence - hospodářský subjekt:</vt:lpstr>
      <vt:lpstr>Vyhláška č. 285/2013 Sb.  „o rozsahu a způsobu předávání informací do centrální evidence hospodářskými subjekty a orgány státní správy“ Centrální evidence – veřejně přístupné informace:</vt:lpstr>
      <vt:lpstr>Vyhláška č. 285/2013 Sb.  „o rozsahu a způsobu předávání informací do centrální evidence hospodářskými subjekty a orgány státní správy“ Centrální evidence – orgány státní zprávy:</vt:lpstr>
      <vt:lpstr>Systém náležité péče</vt:lpstr>
      <vt:lpstr>Systém náležité péče  Základní východiska:</vt:lpstr>
      <vt:lpstr>Systém náležité péče  Základní prvky systému:</vt:lpstr>
      <vt:lpstr>Systém náležité péče  Legislativní ukotvení :</vt:lpstr>
      <vt:lpstr>Systém náležité péče  Nařízení č. 995/2010:</vt:lpstr>
      <vt:lpstr>Systém náležité péče  Nařízení č. 995/2010:</vt:lpstr>
      <vt:lpstr>Systém náležité péče  Prováděcí nařízení Komise EU č. 607/2012:</vt:lpstr>
      <vt:lpstr>Systém náležité péče  Prováděcí nařízení Komise EU č. 607/2012:</vt:lpstr>
      <vt:lpstr>Systém náležité péče  Zákon č. 226/2013 Sb.:</vt:lpstr>
      <vt:lpstr>Systém náležité péče  Jeho podoba a forma:</vt:lpstr>
      <vt:lpstr>Systém náležité péče  Co je třeba doplnit do LHE a dokladů:</vt:lpstr>
      <vt:lpstr>Systém náležité péče  Kontrolní organizace:</vt:lpstr>
      <vt:lpstr>   Martin Polívka, Dis. Polivka.Martin@uhul.cz  Ing. Jan Apltauer Apltauer.Jan@uhul.cz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Systém náležité péče</dc:title>
  <dc:creator>ČACKÁ Jana Ing.</dc:creator>
  <cp:lastModifiedBy>APLTAUER Jan Ing.</cp:lastModifiedBy>
  <cp:revision>109</cp:revision>
  <dcterms:created xsi:type="dcterms:W3CDTF">2013-11-18T14:48:08Z</dcterms:created>
  <dcterms:modified xsi:type="dcterms:W3CDTF">2013-12-17T14:01:37Z</dcterms:modified>
</cp:coreProperties>
</file>