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5"/>
  </p:notesMasterIdLst>
  <p:handoutMasterIdLst>
    <p:handoutMasterId r:id="rId36"/>
  </p:handoutMasterIdLst>
  <p:sldIdLst>
    <p:sldId id="325" r:id="rId2"/>
    <p:sldId id="308" r:id="rId3"/>
    <p:sldId id="300" r:id="rId4"/>
    <p:sldId id="301" r:id="rId5"/>
    <p:sldId id="302" r:id="rId6"/>
    <p:sldId id="303" r:id="rId7"/>
    <p:sldId id="304" r:id="rId8"/>
    <p:sldId id="305" r:id="rId9"/>
    <p:sldId id="306" r:id="rId10"/>
    <p:sldId id="309" r:id="rId11"/>
    <p:sldId id="310" r:id="rId12"/>
    <p:sldId id="339" r:id="rId13"/>
    <p:sldId id="312" r:id="rId14"/>
    <p:sldId id="316" r:id="rId15"/>
    <p:sldId id="314" r:id="rId16"/>
    <p:sldId id="315" r:id="rId17"/>
    <p:sldId id="317" r:id="rId18"/>
    <p:sldId id="318" r:id="rId19"/>
    <p:sldId id="319" r:id="rId20"/>
    <p:sldId id="321" r:id="rId21"/>
    <p:sldId id="322" r:id="rId22"/>
    <p:sldId id="307" r:id="rId23"/>
    <p:sldId id="323" r:id="rId24"/>
    <p:sldId id="333" r:id="rId25"/>
    <p:sldId id="320" r:id="rId26"/>
    <p:sldId id="335" r:id="rId27"/>
    <p:sldId id="326" r:id="rId28"/>
    <p:sldId id="328" r:id="rId29"/>
    <p:sldId id="329" r:id="rId30"/>
    <p:sldId id="330" r:id="rId31"/>
    <p:sldId id="331" r:id="rId32"/>
    <p:sldId id="336" r:id="rId33"/>
    <p:sldId id="337" r:id="rId3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101"/>
    <a:srgbClr val="2E4F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6" autoAdjust="0"/>
    <p:restoredTop sz="94656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61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9" d="100"/>
          <a:sy n="79" d="100"/>
        </p:scale>
        <p:origin x="-20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9DEE6-7CAB-4A08-BB61-46ECCCB81F24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6FE2C9-B39B-4941-B68D-C743D48E166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2099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A865E-B3C3-4EF0-83F5-C8B0AAD72D3C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814260-89C8-41A3-B8F3-0AFC61ABB7F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2640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14260-89C8-41A3-B8F3-0AFC61ABB7FB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78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14260-89C8-41A3-B8F3-0AFC61ABB7FB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78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1268760"/>
            <a:ext cx="8640960" cy="38884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8000" b="1">
                <a:latin typeface="Bookman Old Style" panose="02050604050505020204" pitchFamily="18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51520" y="5157192"/>
            <a:ext cx="8640960" cy="144016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1708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160C33-0916-4F9C-9A9D-FC8C9F2008A0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CB980-EBEB-4A6D-B29A-82BC664F676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3201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160C33-0916-4F9C-9A9D-FC8C9F2008A0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CB980-EBEB-4A6D-B29A-82BC664F676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5400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160C33-0916-4F9C-9A9D-FC8C9F2008A0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CB980-EBEB-4A6D-B29A-82BC664F676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9194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 userDrawn="1"/>
        </p:nvSpPr>
        <p:spPr>
          <a:xfrm>
            <a:off x="0" y="0"/>
            <a:ext cx="9144000" cy="1268760"/>
          </a:xfrm>
          <a:prstGeom prst="rect">
            <a:avLst/>
          </a:prstGeom>
          <a:gradFill flip="none" rotWithShape="1">
            <a:gsLst>
              <a:gs pos="66500">
                <a:schemeClr val="accent2">
                  <a:lumMod val="50000"/>
                  <a:alpha val="80000"/>
                </a:schemeClr>
              </a:gs>
              <a:gs pos="33000">
                <a:schemeClr val="bg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  <a:effectLst/>
        </p:spPr>
        <p:txBody>
          <a:bodyPr wrap="none" lIns="0" tIns="0" rIns="0" bIns="0" anchor="t" anchorCtr="1">
            <a:noAutofit/>
          </a:bodyPr>
          <a:lstStyle/>
          <a:p>
            <a:pPr marL="0">
              <a:lnSpc>
                <a:spcPct val="100000"/>
              </a:lnSpc>
              <a:spcBef>
                <a:spcPts val="0"/>
              </a:spcBef>
            </a:pPr>
            <a:r>
              <a:rPr lang="cs-CZ" sz="3200" b="1" spc="-100" dirty="0" smtClean="0">
                <a:ln w="12700">
                  <a:noFill/>
                </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2">
                        <a:lumMod val="20000"/>
                        <a:lumOff val="80000"/>
                      </a:schemeClr>
                    </a:gs>
                  </a:gsLst>
                  <a:lin ang="0" scaled="1"/>
                  <a:tileRect/>
                </a:gradFill>
                <a:effectLst>
                  <a:innerShdw blurRad="63500" dist="88900" dir="13500000">
                    <a:prstClr val="black">
                      <a:alpha val="50000"/>
                    </a:prstClr>
                  </a:inn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uvádění dřeva a dřevařských výrobků na trh</a:t>
            </a:r>
            <a:endParaRPr lang="cs-CZ" sz="3200" b="1" spc="-100" dirty="0">
              <a:ln w="12700">
                <a:noFill/>
              </a:ln>
              <a:gradFill flip="none" rotWithShape="1">
                <a:gsLst>
                  <a:gs pos="0">
                    <a:schemeClr val="bg1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effectLst>
                <a:innerShdw blurRad="63500" dist="88900" dir="13500000">
                  <a:prstClr val="black">
                    <a:alpha val="50000"/>
                  </a:prstClr>
                </a:inn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44BF-95B4-494E-9335-FCA18BC1F010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25" name="Zástupný symbol pro zápatí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6" name="Zástupný symbol pro číslo snímku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CB980-EBEB-4A6D-B29A-82BC664F676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8" name="Zástupný symbol pro text 27"/>
          <p:cNvSpPr>
            <a:spLocks noGrp="1"/>
          </p:cNvSpPr>
          <p:nvPr>
            <p:ph type="body" sz="quarter" idx="13"/>
          </p:nvPr>
        </p:nvSpPr>
        <p:spPr>
          <a:xfrm>
            <a:off x="323528" y="1628799"/>
            <a:ext cx="8496943" cy="4896545"/>
          </a:xfrm>
        </p:spPr>
        <p:txBody>
          <a:bodyPr/>
          <a:lstStyle>
            <a:lvl1pPr marL="342900" indent="-342900">
              <a:buClr>
                <a:srgbClr val="FFFF00"/>
              </a:buClr>
              <a:buFont typeface="Wingdings" panose="05000000000000000000" pitchFamily="2" charset="2"/>
              <a:buChar char=""/>
              <a:defRPr/>
            </a:lvl1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30" name="Obdélník 29"/>
          <p:cNvSpPr/>
          <p:nvPr userDrawn="1"/>
        </p:nvSpPr>
        <p:spPr>
          <a:xfrm>
            <a:off x="0" y="1268760"/>
            <a:ext cx="9144000" cy="14401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1"/>
            <a:tileRect/>
          </a:gradFill>
          <a:ln w="3175">
            <a:noFill/>
          </a:ln>
          <a:effectLst>
            <a:innerShdw blurRad="63500" dist="889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6846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160C33-0916-4F9C-9A9D-FC8C9F2008A0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CB980-EBEB-4A6D-B29A-82BC664F676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0" y="0"/>
            <a:ext cx="9144000" cy="1268760"/>
          </a:xfrm>
          <a:prstGeom prst="rect">
            <a:avLst/>
          </a:prstGeom>
          <a:gradFill flip="none" rotWithShape="1">
            <a:gsLst>
              <a:gs pos="66500">
                <a:schemeClr val="accent2">
                  <a:lumMod val="50000"/>
                  <a:alpha val="80000"/>
                </a:schemeClr>
              </a:gs>
              <a:gs pos="33000">
                <a:schemeClr val="bg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effectLst/>
        </p:spPr>
        <p:txBody>
          <a:bodyPr wrap="none" lIns="0" tIns="0" rIns="0" bIns="0" anchor="t" anchorCtr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200" b="1" i="0" u="none" strike="noStrike" kern="1200" cap="none" spc="-100" normalizeH="0" baseline="0" noProof="0" dirty="0" smtClean="0">
                <a:ln w="12700">
                  <a:noFill/>
                </a:ln>
                <a:gradFill flip="none" rotWithShape="1">
                  <a:gsLst>
                    <a:gs pos="0">
                      <a:prstClr val="white"/>
                    </a:gs>
                    <a:gs pos="100000">
                      <a:srgbClr val="C0504D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effectLst>
                  <a:innerShdw blurRad="63500" dist="889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Bookman Old Style" panose="02050604050505020204" pitchFamily="18" charset="0"/>
                <a:cs typeface="Times New Roman" panose="02020603050405020304" pitchFamily="18" charset="0"/>
              </a:rPr>
              <a:t>uvádění dřeva a dřevařských výrobků na trh</a:t>
            </a:r>
            <a:endParaRPr kumimoji="0" lang="cs-CZ" sz="3200" b="1" i="0" u="none" strike="noStrike" kern="1200" cap="none" spc="-100" normalizeH="0" baseline="0" noProof="0" dirty="0">
              <a:ln w="12700">
                <a:noFill/>
              </a:ln>
              <a:gradFill flip="none" rotWithShape="1">
                <a:gsLst>
                  <a:gs pos="0">
                    <a:prstClr val="white"/>
                  </a:gs>
                  <a:gs pos="100000">
                    <a:srgbClr val="C0504D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effectLst>
                <a:innerShdw blurRad="63500" dist="88900" dir="13500000">
                  <a:prstClr val="black">
                    <a:alpha val="50000"/>
                  </a:prstClr>
                </a:innerShdw>
              </a:effectLst>
              <a:uLnTx/>
              <a:uFillTx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696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160C33-0916-4F9C-9A9D-FC8C9F2008A0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CB980-EBEB-4A6D-B29A-82BC664F676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9571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160C33-0916-4F9C-9A9D-FC8C9F2008A0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CB980-EBEB-4A6D-B29A-82BC664F676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539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160C33-0916-4F9C-9A9D-FC8C9F2008A0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CB980-EBEB-4A6D-B29A-82BC664F676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4795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160C33-0916-4F9C-9A9D-FC8C9F2008A0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CB980-EBEB-4A6D-B29A-82BC664F676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2636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160C33-0916-4F9C-9A9D-FC8C9F2008A0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CB980-EBEB-4A6D-B29A-82BC664F676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8704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8160C33-0916-4F9C-9A9D-FC8C9F2008A0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CB980-EBEB-4A6D-B29A-82BC664F676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6672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CB980-EBEB-4A6D-B29A-82BC664F676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nadpis 6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  <a:prstGeom prst="rect">
            <a:avLst/>
          </a:prstGeom>
          <a:noFill/>
        </p:spPr>
        <p:txBody>
          <a:bodyPr vert="horz" lIns="126000" tIns="144000" rIns="72000" bIns="0" rtlCol="0" anchor="t" anchorCtr="0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 vert="horz" lIns="72000" tIns="72000" rIns="0" bIns="0" rtlCol="0">
            <a:no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A44BF-95B4-494E-9335-FCA18BC1F010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2111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3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ln>
            <a:solidFill>
              <a:schemeClr val="bg1"/>
            </a:solidFill>
          </a:ln>
          <a:solidFill>
            <a:srgbClr val="FFC000"/>
          </a:solidFill>
          <a:latin typeface="+mj-lt"/>
          <a:ea typeface="+mj-ea"/>
          <a:cs typeface="+mj-cs"/>
        </a:defRPr>
      </a:lvl1pPr>
    </p:titleStyle>
    <p:bodyStyle>
      <a:lvl1pPr marL="324000" indent="-324000" algn="l" defTabSz="914400" rtl="0" eaLnBrk="1" latinLnBrk="0" hangingPunct="1">
        <a:lnSpc>
          <a:spcPct val="104000"/>
        </a:lnSpc>
        <a:spcBef>
          <a:spcPts val="0"/>
        </a:spcBef>
        <a:spcAft>
          <a:spcPts val="600"/>
        </a:spcAft>
        <a:buClr>
          <a:srgbClr val="FFFF00"/>
        </a:buClr>
        <a:buFont typeface="Wingdings" panose="05000000000000000000" pitchFamily="2" charset="2"/>
        <a:buChar char="«"/>
        <a:defRPr sz="28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1pPr>
      <a:lvl2pPr marL="684000" indent="-360000" algn="l" defTabSz="914400" rtl="0" eaLnBrk="1" latinLnBrk="0" hangingPunct="1">
        <a:lnSpc>
          <a:spcPct val="104000"/>
        </a:lnSpc>
        <a:spcBef>
          <a:spcPts val="0"/>
        </a:spcBef>
        <a:spcAft>
          <a:spcPts val="600"/>
        </a:spcAft>
        <a:buClr>
          <a:srgbClr val="0070C0"/>
        </a:buClr>
        <a:buFont typeface="Wingdings" panose="05000000000000000000" pitchFamily="2" charset="2"/>
        <a:buChar char=""/>
        <a:defRPr sz="2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2pPr>
      <a:lvl3pPr marL="936000" indent="-288000" algn="l" defTabSz="914400" rtl="0" eaLnBrk="1" latinLnBrk="0" hangingPunct="1">
        <a:lnSpc>
          <a:spcPct val="104000"/>
        </a:lnSpc>
        <a:spcBef>
          <a:spcPts val="0"/>
        </a:spcBef>
        <a:spcAft>
          <a:spcPts val="600"/>
        </a:spcAft>
        <a:buClr>
          <a:srgbClr val="FFFF00"/>
        </a:buClr>
        <a:buFont typeface="Wingdings" panose="05000000000000000000" pitchFamily="2" charset="2"/>
        <a:buChar char="«"/>
        <a:defRPr sz="20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3pPr>
      <a:lvl4pPr marL="1260000" indent="-324000" algn="l" defTabSz="914400" rtl="0" eaLnBrk="1" latinLnBrk="0" hangingPunct="1">
        <a:lnSpc>
          <a:spcPct val="104000"/>
        </a:lnSpc>
        <a:spcBef>
          <a:spcPts val="0"/>
        </a:spcBef>
        <a:spcAft>
          <a:spcPts val="600"/>
        </a:spcAft>
        <a:buClr>
          <a:srgbClr val="0070C0"/>
        </a:buClr>
        <a:buFont typeface="Wingdings" panose="05000000000000000000" pitchFamily="2" charset="2"/>
        <a:buChar char=""/>
        <a:defRPr sz="20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4pPr>
      <a:lvl5pPr marL="1512000" indent="-252000" algn="l" defTabSz="914400" rtl="0" eaLnBrk="1" latinLnBrk="0" hangingPunct="1">
        <a:lnSpc>
          <a:spcPct val="104000"/>
        </a:lnSpc>
        <a:spcBef>
          <a:spcPts val="0"/>
        </a:spcBef>
        <a:spcAft>
          <a:spcPts val="600"/>
        </a:spcAft>
        <a:buClr>
          <a:srgbClr val="00B0F0"/>
        </a:buClr>
        <a:buFont typeface="Wingdings" panose="05000000000000000000" pitchFamily="2" charset="2"/>
        <a:buChar char="«"/>
        <a:defRPr sz="1800" i="1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19" y="1268760"/>
            <a:ext cx="8640961" cy="3888431"/>
          </a:xfrm>
        </p:spPr>
        <p:txBody>
          <a:bodyPr tIns="180000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cs-CZ" dirty="0" smtClean="0">
                <a:ln w="12700">
                  <a:solidFill>
                    <a:srgbClr val="0070C0"/>
                  </a:solidFill>
                </a:ln>
                <a:solidFill>
                  <a:srgbClr val="FFE101"/>
                </a:solidFill>
                <a:effectLst>
                  <a:outerShdw blurRad="127000" dist="63500" dir="2700000" algn="tl" rotWithShape="0">
                    <a:srgbClr val="002060">
                      <a:alpha val="80000"/>
                    </a:srgbClr>
                  </a:outerShdw>
                </a:effectLst>
              </a:rPr>
              <a:t>uvádění dřeva</a:t>
            </a:r>
            <a:br>
              <a:rPr lang="cs-CZ" dirty="0" smtClean="0">
                <a:ln w="12700">
                  <a:solidFill>
                    <a:srgbClr val="0070C0"/>
                  </a:solidFill>
                </a:ln>
                <a:solidFill>
                  <a:srgbClr val="FFE101"/>
                </a:solidFill>
                <a:effectLst>
                  <a:outerShdw blurRad="127000" dist="63500" dir="2700000" algn="tl" rotWithShape="0">
                    <a:srgbClr val="002060">
                      <a:alpha val="80000"/>
                    </a:srgbClr>
                  </a:outerShdw>
                </a:effectLst>
              </a:rPr>
            </a:br>
            <a:r>
              <a:rPr lang="cs-CZ" dirty="0" smtClean="0">
                <a:ln w="12700">
                  <a:solidFill>
                    <a:srgbClr val="0070C0"/>
                  </a:solidFill>
                </a:ln>
                <a:solidFill>
                  <a:srgbClr val="FFE101"/>
                </a:solidFill>
                <a:effectLst>
                  <a:outerShdw blurRad="127000" dist="63500" dir="2700000" algn="tl" rotWithShape="0">
                    <a:srgbClr val="002060">
                      <a:alpha val="80000"/>
                    </a:srgbClr>
                  </a:outerShdw>
                </a:effectLst>
              </a:rPr>
              <a:t>a dřevařských výrobků na trh</a:t>
            </a:r>
            <a:endParaRPr lang="cs-CZ" dirty="0">
              <a:ln w="12700">
                <a:solidFill>
                  <a:srgbClr val="0070C0"/>
                </a:solidFill>
              </a:ln>
              <a:solidFill>
                <a:srgbClr val="FFE101"/>
              </a:solidFill>
              <a:effectLst>
                <a:outerShdw blurRad="127000" dist="63500" dir="2700000" algn="tl" rotWithShape="0">
                  <a:srgbClr val="002060">
                    <a:alpha val="80000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51519" y="5157192"/>
            <a:ext cx="8640961" cy="1512168"/>
          </a:xfrm>
          <a:noFill/>
        </p:spPr>
        <p:txBody>
          <a:bodyPr tIns="288000" anchor="t" anchorCtr="0"/>
          <a:lstStyle/>
          <a:p>
            <a:pPr>
              <a:spcBef>
                <a:spcPct val="20000"/>
              </a:spcBef>
              <a:spcAft>
                <a:spcPts val="0"/>
              </a:spcAft>
              <a:defRPr/>
            </a:pPr>
            <a:r>
              <a:rPr lang="cs-CZ" sz="2000" b="1" dirty="0" smtClean="0">
                <a:ln w="3175"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50800" dist="50800" dir="2700000" algn="tl">
                    <a:schemeClr val="tx1"/>
                  </a:outerShdw>
                </a:effectLst>
                <a:latin typeface="Arial" pitchFamily="34" charset="0"/>
                <a:cs typeface="Arial" pitchFamily="34" charset="0"/>
              </a:rPr>
              <a:t>Ústav </a:t>
            </a:r>
            <a:r>
              <a:rPr lang="cs-CZ" sz="2000" b="1" dirty="0">
                <a:ln w="3175"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50800" dist="50800" dir="2700000" algn="tl">
                    <a:schemeClr val="tx1"/>
                  </a:outerShdw>
                </a:effectLst>
                <a:latin typeface="Arial" pitchFamily="34" charset="0"/>
                <a:cs typeface="Arial" pitchFamily="34" charset="0"/>
              </a:rPr>
              <a:t>pro hospodářskou úpravu lesů Brandýs nad Labem</a:t>
            </a:r>
          </a:p>
          <a:p>
            <a:pPr>
              <a:spcBef>
                <a:spcPct val="20000"/>
              </a:spcBef>
              <a:spcAft>
                <a:spcPts val="0"/>
              </a:spcAft>
              <a:defRPr/>
            </a:pPr>
            <a:r>
              <a:rPr lang="cs-CZ" sz="2000" b="1" dirty="0">
                <a:ln w="3175"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50800" dist="50800" dir="2700000" algn="tl">
                    <a:schemeClr val="tx1"/>
                  </a:outerShdw>
                </a:effectLst>
                <a:latin typeface="Arial" pitchFamily="34" charset="0"/>
                <a:cs typeface="Arial" pitchFamily="34" charset="0"/>
              </a:rPr>
              <a:t>pobočka Hradec </a:t>
            </a:r>
            <a:r>
              <a:rPr lang="cs-CZ" sz="2000" b="1" dirty="0" smtClean="0">
                <a:ln w="3175"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50800" dist="50800" dir="2700000" algn="tl">
                    <a:schemeClr val="tx1"/>
                  </a:outerShdw>
                </a:effectLst>
                <a:latin typeface="Arial" pitchFamily="34" charset="0"/>
                <a:cs typeface="Arial" pitchFamily="34" charset="0"/>
              </a:rPr>
              <a:t>Králové</a:t>
            </a:r>
            <a:endParaRPr lang="cs-CZ" dirty="0">
              <a:ln w="3175"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50800" dist="50800" dir="2700000" algn="tl">
                  <a:schemeClr val="tx1"/>
                </a:outerShdw>
              </a:effectLst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440160" cy="936458"/>
          </a:xfrm>
          <a:prstGeom prst="rect">
            <a:avLst/>
          </a:prstGeom>
          <a:ln w="25400">
            <a:solidFill>
              <a:schemeClr val="accent6">
                <a:lumMod val="50000"/>
              </a:schemeClr>
            </a:solidFill>
          </a:ln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60648"/>
            <a:ext cx="1440160" cy="936104"/>
          </a:xfrm>
          <a:prstGeom prst="rect">
            <a:avLst/>
          </a:prstGeom>
          <a:noFill/>
          <a:ln w="25400">
            <a:solidFill>
              <a:schemeClr val="accent6">
                <a:lumMod val="50000"/>
              </a:schemeClr>
            </a:solidFill>
          </a:ln>
        </p:spPr>
      </p:pic>
      <p:sp useBgFill="1">
        <p:nvSpPr>
          <p:cNvPr id="10" name="Freeform 5"/>
          <p:cNvSpPr>
            <a:spLocks/>
          </p:cNvSpPr>
          <p:nvPr/>
        </p:nvSpPr>
        <p:spPr bwMode="auto">
          <a:xfrm rot="735312">
            <a:off x="2123728" y="358056"/>
            <a:ext cx="758825" cy="763589"/>
          </a:xfrm>
          <a:custGeom>
            <a:avLst/>
            <a:gdLst>
              <a:gd name="T0" fmla="*/ 0 w 3508"/>
              <a:gd name="T1" fmla="*/ 0 h 3519"/>
              <a:gd name="T2" fmla="*/ 2940 w 3508"/>
              <a:gd name="T3" fmla="*/ 0 h 3519"/>
              <a:gd name="T4" fmla="*/ 3341 w 3508"/>
              <a:gd name="T5" fmla="*/ 1112 h 3519"/>
              <a:gd name="T6" fmla="*/ 2884 w 3508"/>
              <a:gd name="T7" fmla="*/ 1276 h 3519"/>
              <a:gd name="T8" fmla="*/ 2613 w 3508"/>
              <a:gd name="T9" fmla="*/ 838 h 3519"/>
              <a:gd name="T10" fmla="*/ 2269 w 3508"/>
              <a:gd name="T11" fmla="*/ 617 h 3519"/>
              <a:gd name="T12" fmla="*/ 1831 w 3508"/>
              <a:gd name="T13" fmla="*/ 563 h 3519"/>
              <a:gd name="T14" fmla="*/ 1293 w 3508"/>
              <a:gd name="T15" fmla="*/ 563 h 3519"/>
              <a:gd name="T16" fmla="*/ 1293 w 3508"/>
              <a:gd name="T17" fmla="*/ 1440 h 3519"/>
              <a:gd name="T18" fmla="*/ 1470 w 3508"/>
              <a:gd name="T19" fmla="*/ 1440 h 3519"/>
              <a:gd name="T20" fmla="*/ 1739 w 3508"/>
              <a:gd name="T21" fmla="*/ 1411 h 3519"/>
              <a:gd name="T22" fmla="*/ 1839 w 3508"/>
              <a:gd name="T23" fmla="*/ 1321 h 3519"/>
              <a:gd name="T24" fmla="*/ 1869 w 3508"/>
              <a:gd name="T25" fmla="*/ 1075 h 3519"/>
              <a:gd name="T26" fmla="*/ 1869 w 3508"/>
              <a:gd name="T27" fmla="*/ 941 h 3519"/>
              <a:gd name="T28" fmla="*/ 2319 w 3508"/>
              <a:gd name="T29" fmla="*/ 941 h 3519"/>
              <a:gd name="T30" fmla="*/ 2319 w 3508"/>
              <a:gd name="T31" fmla="*/ 2429 h 3519"/>
              <a:gd name="T32" fmla="*/ 1869 w 3508"/>
              <a:gd name="T33" fmla="*/ 2429 h 3519"/>
              <a:gd name="T34" fmla="*/ 1869 w 3508"/>
              <a:gd name="T35" fmla="*/ 2278 h 3519"/>
              <a:gd name="T36" fmla="*/ 1832 w 3508"/>
              <a:gd name="T37" fmla="*/ 2053 h 3519"/>
              <a:gd name="T38" fmla="*/ 1733 w 3508"/>
              <a:gd name="T39" fmla="*/ 1958 h 3519"/>
              <a:gd name="T40" fmla="*/ 1452 w 3508"/>
              <a:gd name="T41" fmla="*/ 1932 h 3519"/>
              <a:gd name="T42" fmla="*/ 1293 w 3508"/>
              <a:gd name="T43" fmla="*/ 1932 h 3519"/>
              <a:gd name="T44" fmla="*/ 1293 w 3508"/>
              <a:gd name="T45" fmla="*/ 2740 h 3519"/>
              <a:gd name="T46" fmla="*/ 1306 w 3508"/>
              <a:gd name="T47" fmla="*/ 2896 h 3519"/>
              <a:gd name="T48" fmla="*/ 1355 w 3508"/>
              <a:gd name="T49" fmla="*/ 2939 h 3519"/>
              <a:gd name="T50" fmla="*/ 1513 w 3508"/>
              <a:gd name="T51" fmla="*/ 2954 h 3519"/>
              <a:gd name="T52" fmla="*/ 1808 w 3508"/>
              <a:gd name="T53" fmla="*/ 2954 h 3519"/>
              <a:gd name="T54" fmla="*/ 2367 w 3508"/>
              <a:gd name="T55" fmla="*/ 2859 h 3519"/>
              <a:gd name="T56" fmla="*/ 2772 w 3508"/>
              <a:gd name="T57" fmla="*/ 2554 h 3519"/>
              <a:gd name="T58" fmla="*/ 3046 w 3508"/>
              <a:gd name="T59" fmla="*/ 2053 h 3519"/>
              <a:gd name="T60" fmla="*/ 3508 w 3508"/>
              <a:gd name="T61" fmla="*/ 2212 h 3519"/>
              <a:gd name="T62" fmla="*/ 3046 w 3508"/>
              <a:gd name="T63" fmla="*/ 3519 h 3519"/>
              <a:gd name="T64" fmla="*/ 0 w 3508"/>
              <a:gd name="T65" fmla="*/ 3519 h 3519"/>
              <a:gd name="T66" fmla="*/ 0 w 3508"/>
              <a:gd name="T67" fmla="*/ 3032 h 3519"/>
              <a:gd name="T68" fmla="*/ 89 w 3508"/>
              <a:gd name="T69" fmla="*/ 3032 h 3519"/>
              <a:gd name="T70" fmla="*/ 326 w 3508"/>
              <a:gd name="T71" fmla="*/ 3007 h 3519"/>
              <a:gd name="T72" fmla="*/ 412 w 3508"/>
              <a:gd name="T73" fmla="*/ 2919 h 3519"/>
              <a:gd name="T74" fmla="*/ 424 w 3508"/>
              <a:gd name="T75" fmla="*/ 2704 h 3519"/>
              <a:gd name="T76" fmla="*/ 424 w 3508"/>
              <a:gd name="T77" fmla="*/ 787 h 3519"/>
              <a:gd name="T78" fmla="*/ 403 w 3508"/>
              <a:gd name="T79" fmla="*/ 583 h 3519"/>
              <a:gd name="T80" fmla="*/ 336 w 3508"/>
              <a:gd name="T81" fmla="*/ 511 h 3519"/>
              <a:gd name="T82" fmla="*/ 157 w 3508"/>
              <a:gd name="T83" fmla="*/ 487 h 3519"/>
              <a:gd name="T84" fmla="*/ 0 w 3508"/>
              <a:gd name="T85" fmla="*/ 487 h 3519"/>
              <a:gd name="T86" fmla="*/ 0 w 3508"/>
              <a:gd name="T87" fmla="*/ 0 h 3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508" h="3519">
                <a:moveTo>
                  <a:pt x="0" y="0"/>
                </a:moveTo>
                <a:lnTo>
                  <a:pt x="2940" y="0"/>
                </a:lnTo>
                <a:lnTo>
                  <a:pt x="3341" y="1112"/>
                </a:lnTo>
                <a:lnTo>
                  <a:pt x="2884" y="1276"/>
                </a:lnTo>
                <a:cubicBezTo>
                  <a:pt x="2807" y="1095"/>
                  <a:pt x="2716" y="949"/>
                  <a:pt x="2613" y="838"/>
                </a:cubicBezTo>
                <a:cubicBezTo>
                  <a:pt x="2509" y="727"/>
                  <a:pt x="2395" y="653"/>
                  <a:pt x="2269" y="617"/>
                </a:cubicBezTo>
                <a:cubicBezTo>
                  <a:pt x="2144" y="581"/>
                  <a:pt x="1998" y="563"/>
                  <a:pt x="1831" y="563"/>
                </a:cubicBezTo>
                <a:lnTo>
                  <a:pt x="1293" y="563"/>
                </a:lnTo>
                <a:lnTo>
                  <a:pt x="1293" y="1440"/>
                </a:lnTo>
                <a:lnTo>
                  <a:pt x="1470" y="1440"/>
                </a:lnTo>
                <a:cubicBezTo>
                  <a:pt x="1603" y="1440"/>
                  <a:pt x="1693" y="1431"/>
                  <a:pt x="1739" y="1411"/>
                </a:cubicBezTo>
                <a:cubicBezTo>
                  <a:pt x="1785" y="1392"/>
                  <a:pt x="1819" y="1362"/>
                  <a:pt x="1839" y="1321"/>
                </a:cubicBezTo>
                <a:cubicBezTo>
                  <a:pt x="1859" y="1279"/>
                  <a:pt x="1869" y="1197"/>
                  <a:pt x="1869" y="1075"/>
                </a:cubicBezTo>
                <a:lnTo>
                  <a:pt x="1869" y="941"/>
                </a:lnTo>
                <a:lnTo>
                  <a:pt x="2319" y="941"/>
                </a:lnTo>
                <a:lnTo>
                  <a:pt x="2319" y="2429"/>
                </a:lnTo>
                <a:lnTo>
                  <a:pt x="1869" y="2429"/>
                </a:lnTo>
                <a:lnTo>
                  <a:pt x="1869" y="2278"/>
                </a:lnTo>
                <a:cubicBezTo>
                  <a:pt x="1869" y="2175"/>
                  <a:pt x="1857" y="2101"/>
                  <a:pt x="1832" y="2053"/>
                </a:cubicBezTo>
                <a:cubicBezTo>
                  <a:pt x="1808" y="2006"/>
                  <a:pt x="1775" y="1974"/>
                  <a:pt x="1733" y="1958"/>
                </a:cubicBezTo>
                <a:cubicBezTo>
                  <a:pt x="1691" y="1941"/>
                  <a:pt x="1597" y="1932"/>
                  <a:pt x="1452" y="1932"/>
                </a:cubicBezTo>
                <a:lnTo>
                  <a:pt x="1293" y="1932"/>
                </a:lnTo>
                <a:lnTo>
                  <a:pt x="1293" y="2740"/>
                </a:lnTo>
                <a:cubicBezTo>
                  <a:pt x="1293" y="2825"/>
                  <a:pt x="1297" y="2878"/>
                  <a:pt x="1306" y="2896"/>
                </a:cubicBezTo>
                <a:cubicBezTo>
                  <a:pt x="1314" y="2915"/>
                  <a:pt x="1331" y="2929"/>
                  <a:pt x="1355" y="2939"/>
                </a:cubicBezTo>
                <a:cubicBezTo>
                  <a:pt x="1380" y="2949"/>
                  <a:pt x="1432" y="2954"/>
                  <a:pt x="1513" y="2954"/>
                </a:cubicBezTo>
                <a:lnTo>
                  <a:pt x="1808" y="2954"/>
                </a:lnTo>
                <a:cubicBezTo>
                  <a:pt x="2029" y="2954"/>
                  <a:pt x="2215" y="2923"/>
                  <a:pt x="2367" y="2859"/>
                </a:cubicBezTo>
                <a:cubicBezTo>
                  <a:pt x="2518" y="2796"/>
                  <a:pt x="2653" y="2695"/>
                  <a:pt x="2772" y="2554"/>
                </a:cubicBezTo>
                <a:cubicBezTo>
                  <a:pt x="2891" y="2414"/>
                  <a:pt x="2982" y="2247"/>
                  <a:pt x="3046" y="2053"/>
                </a:cubicBezTo>
                <a:lnTo>
                  <a:pt x="3508" y="2212"/>
                </a:lnTo>
                <a:lnTo>
                  <a:pt x="3046" y="3519"/>
                </a:lnTo>
                <a:lnTo>
                  <a:pt x="0" y="3519"/>
                </a:lnTo>
                <a:lnTo>
                  <a:pt x="0" y="3032"/>
                </a:lnTo>
                <a:lnTo>
                  <a:pt x="89" y="3032"/>
                </a:lnTo>
                <a:cubicBezTo>
                  <a:pt x="206" y="3032"/>
                  <a:pt x="286" y="3024"/>
                  <a:pt x="326" y="3007"/>
                </a:cubicBezTo>
                <a:cubicBezTo>
                  <a:pt x="366" y="2990"/>
                  <a:pt x="395" y="2961"/>
                  <a:pt x="412" y="2919"/>
                </a:cubicBezTo>
                <a:cubicBezTo>
                  <a:pt x="420" y="2894"/>
                  <a:pt x="424" y="2822"/>
                  <a:pt x="424" y="2704"/>
                </a:cubicBezTo>
                <a:lnTo>
                  <a:pt x="424" y="787"/>
                </a:lnTo>
                <a:cubicBezTo>
                  <a:pt x="424" y="683"/>
                  <a:pt x="417" y="615"/>
                  <a:pt x="403" y="583"/>
                </a:cubicBezTo>
                <a:cubicBezTo>
                  <a:pt x="389" y="551"/>
                  <a:pt x="366" y="527"/>
                  <a:pt x="336" y="511"/>
                </a:cubicBezTo>
                <a:cubicBezTo>
                  <a:pt x="306" y="495"/>
                  <a:pt x="246" y="487"/>
                  <a:pt x="157" y="487"/>
                </a:cubicBezTo>
                <a:lnTo>
                  <a:pt x="0" y="487"/>
                </a:lnTo>
                <a:lnTo>
                  <a:pt x="0" y="0"/>
                </a:lnTo>
                <a:close/>
              </a:path>
            </a:pathLst>
          </a:custGeom>
          <a:ln w="3175" cap="flat">
            <a:noFill/>
            <a:prstDash val="solid"/>
            <a:miter lim="800000"/>
            <a:headEnd/>
            <a:tailEnd/>
          </a:ln>
          <a:effectLst>
            <a:glow rad="63500">
              <a:schemeClr val="accent6">
                <a:lumMod val="20000"/>
                <a:lumOff val="80000"/>
                <a:alpha val="23000"/>
              </a:schemeClr>
            </a:glow>
            <a:softEdge rad="0"/>
          </a:effectLst>
          <a:scene3d>
            <a:camera prst="orthographicFront"/>
            <a:lightRig rig="twoPt" dir="t">
              <a:rot lat="0" lon="0" rev="5400000"/>
            </a:lightRig>
          </a:scene3d>
          <a:sp3d prstMaterial="softEdge">
            <a:bevelT w="50800" h="190500" prst="softRound"/>
            <a:contourClr>
              <a:schemeClr val="tx1"/>
            </a:contour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 useBgFill="1">
        <p:nvSpPr>
          <p:cNvPr id="11" name="Freeform 6"/>
          <p:cNvSpPr>
            <a:spLocks/>
          </p:cNvSpPr>
          <p:nvPr/>
        </p:nvSpPr>
        <p:spPr bwMode="auto">
          <a:xfrm rot="21115242">
            <a:off x="3614644" y="439411"/>
            <a:ext cx="787400" cy="777877"/>
          </a:xfrm>
          <a:custGeom>
            <a:avLst/>
            <a:gdLst>
              <a:gd name="T0" fmla="*/ 0 w 3639"/>
              <a:gd name="T1" fmla="*/ 0 h 3580"/>
              <a:gd name="T2" fmla="*/ 1720 w 3639"/>
              <a:gd name="T3" fmla="*/ 0 h 3580"/>
              <a:gd name="T4" fmla="*/ 1720 w 3639"/>
              <a:gd name="T5" fmla="*/ 487 h 3580"/>
              <a:gd name="T6" fmla="*/ 1551 w 3639"/>
              <a:gd name="T7" fmla="*/ 487 h 3580"/>
              <a:gd name="T8" fmla="*/ 1385 w 3639"/>
              <a:gd name="T9" fmla="*/ 515 h 3580"/>
              <a:gd name="T10" fmla="*/ 1313 w 3639"/>
              <a:gd name="T11" fmla="*/ 594 h 3580"/>
              <a:gd name="T12" fmla="*/ 1291 w 3639"/>
              <a:gd name="T13" fmla="*/ 805 h 3580"/>
              <a:gd name="T14" fmla="*/ 1291 w 3639"/>
              <a:gd name="T15" fmla="*/ 2086 h 3580"/>
              <a:gd name="T16" fmla="*/ 1363 w 3639"/>
              <a:gd name="T17" fmla="*/ 2621 h 3580"/>
              <a:gd name="T18" fmla="*/ 1580 w 3639"/>
              <a:gd name="T19" fmla="*/ 2890 h 3580"/>
              <a:gd name="T20" fmla="*/ 1932 w 3639"/>
              <a:gd name="T21" fmla="*/ 2982 h 3580"/>
              <a:gd name="T22" fmla="*/ 2301 w 3639"/>
              <a:gd name="T23" fmla="*/ 2881 h 3580"/>
              <a:gd name="T24" fmla="*/ 2532 w 3639"/>
              <a:gd name="T25" fmla="*/ 2625 h 3580"/>
              <a:gd name="T26" fmla="*/ 2601 w 3639"/>
              <a:gd name="T27" fmla="*/ 2111 h 3580"/>
              <a:gd name="T28" fmla="*/ 2601 w 3639"/>
              <a:gd name="T29" fmla="*/ 699 h 3580"/>
              <a:gd name="T30" fmla="*/ 2579 w 3639"/>
              <a:gd name="T31" fmla="*/ 573 h 3580"/>
              <a:gd name="T32" fmla="*/ 2498 w 3639"/>
              <a:gd name="T33" fmla="*/ 502 h 3580"/>
              <a:gd name="T34" fmla="*/ 2319 w 3639"/>
              <a:gd name="T35" fmla="*/ 487 h 3580"/>
              <a:gd name="T36" fmla="*/ 2182 w 3639"/>
              <a:gd name="T37" fmla="*/ 487 h 3580"/>
              <a:gd name="T38" fmla="*/ 2182 w 3639"/>
              <a:gd name="T39" fmla="*/ 0 h 3580"/>
              <a:gd name="T40" fmla="*/ 3639 w 3639"/>
              <a:gd name="T41" fmla="*/ 0 h 3580"/>
              <a:gd name="T42" fmla="*/ 3639 w 3639"/>
              <a:gd name="T43" fmla="*/ 487 h 3580"/>
              <a:gd name="T44" fmla="*/ 3526 w 3639"/>
              <a:gd name="T45" fmla="*/ 487 h 3580"/>
              <a:gd name="T46" fmla="*/ 3316 w 3639"/>
              <a:gd name="T47" fmla="*/ 507 h 3580"/>
              <a:gd name="T48" fmla="*/ 3228 w 3639"/>
              <a:gd name="T49" fmla="*/ 595 h 3580"/>
              <a:gd name="T50" fmla="*/ 3207 w 3639"/>
              <a:gd name="T51" fmla="*/ 805 h 3580"/>
              <a:gd name="T52" fmla="*/ 3207 w 3639"/>
              <a:gd name="T53" fmla="*/ 2192 h 3580"/>
              <a:gd name="T54" fmla="*/ 3096 w 3639"/>
              <a:gd name="T55" fmla="*/ 2836 h 3580"/>
              <a:gd name="T56" fmla="*/ 2605 w 3639"/>
              <a:gd name="T57" fmla="*/ 3384 h 3580"/>
              <a:gd name="T58" fmla="*/ 1806 w 3639"/>
              <a:gd name="T59" fmla="*/ 3580 h 3580"/>
              <a:gd name="T60" fmla="*/ 1222 w 3639"/>
              <a:gd name="T61" fmla="*/ 3480 h 3580"/>
              <a:gd name="T62" fmla="*/ 772 w 3639"/>
              <a:gd name="T63" fmla="*/ 3195 h 3580"/>
              <a:gd name="T64" fmla="*/ 501 w 3639"/>
              <a:gd name="T65" fmla="*/ 2803 h 3580"/>
              <a:gd name="T66" fmla="*/ 424 w 3639"/>
              <a:gd name="T67" fmla="*/ 2192 h 3580"/>
              <a:gd name="T68" fmla="*/ 424 w 3639"/>
              <a:gd name="T69" fmla="*/ 832 h 3580"/>
              <a:gd name="T70" fmla="*/ 404 w 3639"/>
              <a:gd name="T71" fmla="*/ 592 h 3580"/>
              <a:gd name="T72" fmla="*/ 338 w 3639"/>
              <a:gd name="T73" fmla="*/ 512 h 3580"/>
              <a:gd name="T74" fmla="*/ 162 w 3639"/>
              <a:gd name="T75" fmla="*/ 487 h 3580"/>
              <a:gd name="T76" fmla="*/ 0 w 3639"/>
              <a:gd name="T77" fmla="*/ 487 h 3580"/>
              <a:gd name="T78" fmla="*/ 0 w 3639"/>
              <a:gd name="T79" fmla="*/ 0 h 3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39" h="3580">
                <a:moveTo>
                  <a:pt x="0" y="0"/>
                </a:moveTo>
                <a:lnTo>
                  <a:pt x="1720" y="0"/>
                </a:lnTo>
                <a:lnTo>
                  <a:pt x="1720" y="487"/>
                </a:lnTo>
                <a:lnTo>
                  <a:pt x="1551" y="487"/>
                </a:lnTo>
                <a:cubicBezTo>
                  <a:pt x="1473" y="487"/>
                  <a:pt x="1418" y="496"/>
                  <a:pt x="1385" y="515"/>
                </a:cubicBezTo>
                <a:cubicBezTo>
                  <a:pt x="1352" y="533"/>
                  <a:pt x="1328" y="560"/>
                  <a:pt x="1313" y="594"/>
                </a:cubicBezTo>
                <a:cubicBezTo>
                  <a:pt x="1298" y="629"/>
                  <a:pt x="1291" y="699"/>
                  <a:pt x="1291" y="805"/>
                </a:cubicBezTo>
                <a:lnTo>
                  <a:pt x="1291" y="2086"/>
                </a:lnTo>
                <a:cubicBezTo>
                  <a:pt x="1291" y="2325"/>
                  <a:pt x="1315" y="2503"/>
                  <a:pt x="1363" y="2621"/>
                </a:cubicBezTo>
                <a:cubicBezTo>
                  <a:pt x="1411" y="2739"/>
                  <a:pt x="1483" y="2828"/>
                  <a:pt x="1580" y="2890"/>
                </a:cubicBezTo>
                <a:cubicBezTo>
                  <a:pt x="1677" y="2951"/>
                  <a:pt x="1794" y="2982"/>
                  <a:pt x="1932" y="2982"/>
                </a:cubicBezTo>
                <a:cubicBezTo>
                  <a:pt x="2070" y="2982"/>
                  <a:pt x="2193" y="2948"/>
                  <a:pt x="2301" y="2881"/>
                </a:cubicBezTo>
                <a:cubicBezTo>
                  <a:pt x="2409" y="2814"/>
                  <a:pt x="2486" y="2728"/>
                  <a:pt x="2532" y="2625"/>
                </a:cubicBezTo>
                <a:cubicBezTo>
                  <a:pt x="2578" y="2521"/>
                  <a:pt x="2601" y="2350"/>
                  <a:pt x="2601" y="2111"/>
                </a:cubicBezTo>
                <a:lnTo>
                  <a:pt x="2601" y="699"/>
                </a:lnTo>
                <a:cubicBezTo>
                  <a:pt x="2601" y="640"/>
                  <a:pt x="2594" y="598"/>
                  <a:pt x="2579" y="573"/>
                </a:cubicBezTo>
                <a:cubicBezTo>
                  <a:pt x="2558" y="539"/>
                  <a:pt x="2531" y="515"/>
                  <a:pt x="2498" y="502"/>
                </a:cubicBezTo>
                <a:cubicBezTo>
                  <a:pt x="2474" y="492"/>
                  <a:pt x="2414" y="487"/>
                  <a:pt x="2319" y="487"/>
                </a:cubicBezTo>
                <a:lnTo>
                  <a:pt x="2182" y="487"/>
                </a:lnTo>
                <a:lnTo>
                  <a:pt x="2182" y="0"/>
                </a:lnTo>
                <a:lnTo>
                  <a:pt x="3639" y="0"/>
                </a:lnTo>
                <a:lnTo>
                  <a:pt x="3639" y="487"/>
                </a:lnTo>
                <a:lnTo>
                  <a:pt x="3526" y="487"/>
                </a:lnTo>
                <a:cubicBezTo>
                  <a:pt x="3413" y="487"/>
                  <a:pt x="3343" y="494"/>
                  <a:pt x="3316" y="507"/>
                </a:cubicBezTo>
                <a:cubicBezTo>
                  <a:pt x="3276" y="527"/>
                  <a:pt x="3246" y="557"/>
                  <a:pt x="3228" y="595"/>
                </a:cubicBezTo>
                <a:cubicBezTo>
                  <a:pt x="3214" y="621"/>
                  <a:pt x="3207" y="690"/>
                  <a:pt x="3207" y="805"/>
                </a:cubicBezTo>
                <a:lnTo>
                  <a:pt x="3207" y="2192"/>
                </a:lnTo>
                <a:cubicBezTo>
                  <a:pt x="3207" y="2448"/>
                  <a:pt x="3170" y="2662"/>
                  <a:pt x="3096" y="2836"/>
                </a:cubicBezTo>
                <a:cubicBezTo>
                  <a:pt x="2994" y="3071"/>
                  <a:pt x="2830" y="3254"/>
                  <a:pt x="2605" y="3384"/>
                </a:cubicBezTo>
                <a:cubicBezTo>
                  <a:pt x="2380" y="3515"/>
                  <a:pt x="2114" y="3580"/>
                  <a:pt x="1806" y="3580"/>
                </a:cubicBezTo>
                <a:cubicBezTo>
                  <a:pt x="1589" y="3580"/>
                  <a:pt x="1394" y="3546"/>
                  <a:pt x="1222" y="3480"/>
                </a:cubicBezTo>
                <a:cubicBezTo>
                  <a:pt x="1051" y="3414"/>
                  <a:pt x="900" y="3319"/>
                  <a:pt x="772" y="3195"/>
                </a:cubicBezTo>
                <a:cubicBezTo>
                  <a:pt x="643" y="3071"/>
                  <a:pt x="553" y="2941"/>
                  <a:pt x="501" y="2803"/>
                </a:cubicBezTo>
                <a:cubicBezTo>
                  <a:pt x="450" y="2665"/>
                  <a:pt x="424" y="2461"/>
                  <a:pt x="424" y="2192"/>
                </a:cubicBezTo>
                <a:lnTo>
                  <a:pt x="424" y="832"/>
                </a:lnTo>
                <a:cubicBezTo>
                  <a:pt x="424" y="708"/>
                  <a:pt x="418" y="628"/>
                  <a:pt x="404" y="592"/>
                </a:cubicBezTo>
                <a:cubicBezTo>
                  <a:pt x="391" y="555"/>
                  <a:pt x="369" y="529"/>
                  <a:pt x="338" y="512"/>
                </a:cubicBezTo>
                <a:cubicBezTo>
                  <a:pt x="308" y="495"/>
                  <a:pt x="249" y="487"/>
                  <a:pt x="162" y="487"/>
                </a:cubicBezTo>
                <a:lnTo>
                  <a:pt x="0" y="487"/>
                </a:lnTo>
                <a:lnTo>
                  <a:pt x="0" y="0"/>
                </a:lnTo>
                <a:close/>
              </a:path>
            </a:pathLst>
          </a:custGeom>
          <a:ln w="3175" cap="flat">
            <a:noFill/>
            <a:prstDash val="solid"/>
            <a:miter lim="800000"/>
            <a:headEnd/>
            <a:tailEnd/>
          </a:ln>
          <a:effectLst>
            <a:glow rad="63500">
              <a:schemeClr val="accent6">
                <a:lumMod val="20000"/>
                <a:lumOff val="80000"/>
                <a:alpha val="23000"/>
              </a:schemeClr>
            </a:glow>
          </a:effectLst>
          <a:scene3d>
            <a:camera prst="orthographicFront"/>
            <a:lightRig rig="twoPt" dir="t">
              <a:rot lat="0" lon="0" rev="5400000"/>
            </a:lightRig>
          </a:scene3d>
          <a:sp3d prstMaterial="softEdge">
            <a:bevelT w="63500" h="2540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 useBgFill="1">
        <p:nvSpPr>
          <p:cNvPr id="12" name="Freeform 7"/>
          <p:cNvSpPr>
            <a:spLocks/>
          </p:cNvSpPr>
          <p:nvPr/>
        </p:nvSpPr>
        <p:spPr bwMode="auto">
          <a:xfrm rot="208426">
            <a:off x="4792106" y="335595"/>
            <a:ext cx="779463" cy="788989"/>
          </a:xfrm>
          <a:custGeom>
            <a:avLst/>
            <a:gdLst>
              <a:gd name="T0" fmla="*/ 434 w 3606"/>
              <a:gd name="T1" fmla="*/ 0 h 3638"/>
              <a:gd name="T2" fmla="*/ 767 w 3606"/>
              <a:gd name="T3" fmla="*/ 0 h 3638"/>
              <a:gd name="T4" fmla="*/ 803 w 3606"/>
              <a:gd name="T5" fmla="*/ 119 h 3638"/>
              <a:gd name="T6" fmla="*/ 2790 w 3606"/>
              <a:gd name="T7" fmla="*/ 119 h 3638"/>
              <a:gd name="T8" fmla="*/ 2833 w 3606"/>
              <a:gd name="T9" fmla="*/ 0 h 3638"/>
              <a:gd name="T10" fmla="*/ 3169 w 3606"/>
              <a:gd name="T11" fmla="*/ 0 h 3638"/>
              <a:gd name="T12" fmla="*/ 3606 w 3606"/>
              <a:gd name="T13" fmla="*/ 1234 h 3638"/>
              <a:gd name="T14" fmla="*/ 3136 w 3606"/>
              <a:gd name="T15" fmla="*/ 1398 h 3638"/>
              <a:gd name="T16" fmla="*/ 2912 w 3606"/>
              <a:gd name="T17" fmla="*/ 997 h 3638"/>
              <a:gd name="T18" fmla="*/ 2603 w 3606"/>
              <a:gd name="T19" fmla="*/ 707 h 3638"/>
              <a:gd name="T20" fmla="*/ 2343 w 3606"/>
              <a:gd name="T21" fmla="*/ 626 h 3638"/>
              <a:gd name="T22" fmla="*/ 2260 w 3606"/>
              <a:gd name="T23" fmla="*/ 655 h 3638"/>
              <a:gd name="T24" fmla="*/ 2237 w 3606"/>
              <a:gd name="T25" fmla="*/ 787 h 3638"/>
              <a:gd name="T26" fmla="*/ 2237 w 3606"/>
              <a:gd name="T27" fmla="*/ 2811 h 3638"/>
              <a:gd name="T28" fmla="*/ 2250 w 3606"/>
              <a:gd name="T29" fmla="*/ 3035 h 3638"/>
              <a:gd name="T30" fmla="*/ 2293 w 3606"/>
              <a:gd name="T31" fmla="*/ 3107 h 3638"/>
              <a:gd name="T32" fmla="*/ 2376 w 3606"/>
              <a:gd name="T33" fmla="*/ 3142 h 3638"/>
              <a:gd name="T34" fmla="*/ 2659 w 3606"/>
              <a:gd name="T35" fmla="*/ 3151 h 3638"/>
              <a:gd name="T36" fmla="*/ 2659 w 3606"/>
              <a:gd name="T37" fmla="*/ 3638 h 3638"/>
              <a:gd name="T38" fmla="*/ 942 w 3606"/>
              <a:gd name="T39" fmla="*/ 3638 h 3638"/>
              <a:gd name="T40" fmla="*/ 942 w 3606"/>
              <a:gd name="T41" fmla="*/ 3151 h 3638"/>
              <a:gd name="T42" fmla="*/ 1045 w 3606"/>
              <a:gd name="T43" fmla="*/ 3151 h 3638"/>
              <a:gd name="T44" fmla="*/ 1265 w 3606"/>
              <a:gd name="T45" fmla="*/ 3130 h 3638"/>
              <a:gd name="T46" fmla="*/ 1338 w 3606"/>
              <a:gd name="T47" fmla="*/ 3054 h 3638"/>
              <a:gd name="T48" fmla="*/ 1363 w 3606"/>
              <a:gd name="T49" fmla="*/ 2828 h 3638"/>
              <a:gd name="T50" fmla="*/ 1363 w 3606"/>
              <a:gd name="T51" fmla="*/ 760 h 3638"/>
              <a:gd name="T52" fmla="*/ 1343 w 3606"/>
              <a:gd name="T53" fmla="*/ 649 h 3638"/>
              <a:gd name="T54" fmla="*/ 1257 w 3606"/>
              <a:gd name="T55" fmla="*/ 626 h 3638"/>
              <a:gd name="T56" fmla="*/ 964 w 3606"/>
              <a:gd name="T57" fmla="*/ 724 h 3638"/>
              <a:gd name="T58" fmla="*/ 676 w 3606"/>
              <a:gd name="T59" fmla="*/ 1002 h 3638"/>
              <a:gd name="T60" fmla="*/ 462 w 3606"/>
              <a:gd name="T61" fmla="*/ 1398 h 3638"/>
              <a:gd name="T62" fmla="*/ 0 w 3606"/>
              <a:gd name="T63" fmla="*/ 1234 h 3638"/>
              <a:gd name="T64" fmla="*/ 434 w 3606"/>
              <a:gd name="T65" fmla="*/ 0 h 3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606" h="3638">
                <a:moveTo>
                  <a:pt x="434" y="0"/>
                </a:moveTo>
                <a:lnTo>
                  <a:pt x="767" y="0"/>
                </a:lnTo>
                <a:lnTo>
                  <a:pt x="803" y="119"/>
                </a:lnTo>
                <a:lnTo>
                  <a:pt x="2790" y="119"/>
                </a:lnTo>
                <a:lnTo>
                  <a:pt x="2833" y="0"/>
                </a:lnTo>
                <a:lnTo>
                  <a:pt x="3169" y="0"/>
                </a:lnTo>
                <a:lnTo>
                  <a:pt x="3606" y="1234"/>
                </a:lnTo>
                <a:lnTo>
                  <a:pt x="3136" y="1398"/>
                </a:lnTo>
                <a:cubicBezTo>
                  <a:pt x="3032" y="1193"/>
                  <a:pt x="2957" y="1059"/>
                  <a:pt x="2912" y="997"/>
                </a:cubicBezTo>
                <a:cubicBezTo>
                  <a:pt x="2822" y="874"/>
                  <a:pt x="2720" y="777"/>
                  <a:pt x="2603" y="707"/>
                </a:cubicBezTo>
                <a:cubicBezTo>
                  <a:pt x="2516" y="653"/>
                  <a:pt x="2429" y="626"/>
                  <a:pt x="2343" y="626"/>
                </a:cubicBezTo>
                <a:cubicBezTo>
                  <a:pt x="2303" y="626"/>
                  <a:pt x="2275" y="636"/>
                  <a:pt x="2260" y="655"/>
                </a:cubicBezTo>
                <a:cubicBezTo>
                  <a:pt x="2245" y="674"/>
                  <a:pt x="2237" y="719"/>
                  <a:pt x="2237" y="787"/>
                </a:cubicBezTo>
                <a:lnTo>
                  <a:pt x="2237" y="2811"/>
                </a:lnTo>
                <a:cubicBezTo>
                  <a:pt x="2237" y="2930"/>
                  <a:pt x="2241" y="3005"/>
                  <a:pt x="2250" y="3035"/>
                </a:cubicBezTo>
                <a:cubicBezTo>
                  <a:pt x="2258" y="3066"/>
                  <a:pt x="2273" y="3089"/>
                  <a:pt x="2293" y="3107"/>
                </a:cubicBezTo>
                <a:cubicBezTo>
                  <a:pt x="2313" y="3125"/>
                  <a:pt x="2341" y="3137"/>
                  <a:pt x="2376" y="3142"/>
                </a:cubicBezTo>
                <a:cubicBezTo>
                  <a:pt x="2412" y="3148"/>
                  <a:pt x="2506" y="3151"/>
                  <a:pt x="2659" y="3151"/>
                </a:cubicBezTo>
                <a:lnTo>
                  <a:pt x="2659" y="3638"/>
                </a:lnTo>
                <a:lnTo>
                  <a:pt x="942" y="3638"/>
                </a:lnTo>
                <a:lnTo>
                  <a:pt x="942" y="3151"/>
                </a:lnTo>
                <a:lnTo>
                  <a:pt x="1045" y="3151"/>
                </a:lnTo>
                <a:cubicBezTo>
                  <a:pt x="1160" y="3151"/>
                  <a:pt x="1233" y="3144"/>
                  <a:pt x="1265" y="3130"/>
                </a:cubicBezTo>
                <a:cubicBezTo>
                  <a:pt x="1297" y="3116"/>
                  <a:pt x="1321" y="3090"/>
                  <a:pt x="1338" y="3054"/>
                </a:cubicBezTo>
                <a:cubicBezTo>
                  <a:pt x="1355" y="3018"/>
                  <a:pt x="1363" y="2943"/>
                  <a:pt x="1363" y="2828"/>
                </a:cubicBezTo>
                <a:lnTo>
                  <a:pt x="1363" y="760"/>
                </a:lnTo>
                <a:cubicBezTo>
                  <a:pt x="1363" y="701"/>
                  <a:pt x="1357" y="664"/>
                  <a:pt x="1343" y="649"/>
                </a:cubicBezTo>
                <a:cubicBezTo>
                  <a:pt x="1330" y="634"/>
                  <a:pt x="1301" y="626"/>
                  <a:pt x="1257" y="626"/>
                </a:cubicBezTo>
                <a:cubicBezTo>
                  <a:pt x="1170" y="626"/>
                  <a:pt x="1072" y="659"/>
                  <a:pt x="964" y="724"/>
                </a:cubicBezTo>
                <a:cubicBezTo>
                  <a:pt x="857" y="790"/>
                  <a:pt x="761" y="883"/>
                  <a:pt x="676" y="1002"/>
                </a:cubicBezTo>
                <a:cubicBezTo>
                  <a:pt x="643" y="1049"/>
                  <a:pt x="571" y="1181"/>
                  <a:pt x="462" y="1398"/>
                </a:cubicBezTo>
                <a:lnTo>
                  <a:pt x="0" y="1234"/>
                </a:lnTo>
                <a:lnTo>
                  <a:pt x="434" y="0"/>
                </a:lnTo>
                <a:close/>
              </a:path>
            </a:pathLst>
          </a:custGeom>
          <a:ln w="3175" cap="flat">
            <a:noFill/>
            <a:prstDash val="solid"/>
            <a:miter lim="800000"/>
            <a:headEnd/>
            <a:tailEnd/>
          </a:ln>
          <a:effectLst>
            <a:glow rad="63500">
              <a:schemeClr val="accent6">
                <a:lumMod val="20000"/>
                <a:lumOff val="80000"/>
                <a:alpha val="23000"/>
              </a:schemeClr>
            </a:glow>
          </a:effectLst>
          <a:scene3d>
            <a:camera prst="orthographicFront"/>
            <a:lightRig rig="twoPt" dir="t">
              <a:rot lat="0" lon="0" rev="5400000"/>
            </a:lightRig>
          </a:scene3d>
          <a:sp3d prstMaterial="softEdge">
            <a:bevelT w="38100" h="1270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 useBgFill="1">
        <p:nvSpPr>
          <p:cNvPr id="13" name="Freeform 8"/>
          <p:cNvSpPr>
            <a:spLocks noEditPoints="1"/>
          </p:cNvSpPr>
          <p:nvPr/>
        </p:nvSpPr>
        <p:spPr bwMode="auto">
          <a:xfrm>
            <a:off x="5940427" y="358056"/>
            <a:ext cx="833438" cy="763589"/>
          </a:xfrm>
          <a:custGeom>
            <a:avLst/>
            <a:gdLst>
              <a:gd name="T0" fmla="*/ 0 w 3852"/>
              <a:gd name="T1" fmla="*/ 0 h 3519"/>
              <a:gd name="T2" fmla="*/ 2172 w 3852"/>
              <a:gd name="T3" fmla="*/ 0 h 3519"/>
              <a:gd name="T4" fmla="*/ 2631 w 3852"/>
              <a:gd name="T5" fmla="*/ 38 h 3519"/>
              <a:gd name="T6" fmla="*/ 3080 w 3852"/>
              <a:gd name="T7" fmla="*/ 204 h 3519"/>
              <a:gd name="T8" fmla="*/ 3392 w 3852"/>
              <a:gd name="T9" fmla="*/ 530 h 3519"/>
              <a:gd name="T10" fmla="*/ 3503 w 3852"/>
              <a:gd name="T11" fmla="*/ 974 h 3519"/>
              <a:gd name="T12" fmla="*/ 3217 w 3852"/>
              <a:gd name="T13" fmla="*/ 1623 h 3519"/>
              <a:gd name="T14" fmla="*/ 2539 w 3852"/>
              <a:gd name="T15" fmla="*/ 1948 h 3519"/>
              <a:gd name="T16" fmla="*/ 3263 w 3852"/>
              <a:gd name="T17" fmla="*/ 2790 h 3519"/>
              <a:gd name="T18" fmla="*/ 3294 w 3852"/>
              <a:gd name="T19" fmla="*/ 2828 h 3519"/>
              <a:gd name="T20" fmla="*/ 3422 w 3852"/>
              <a:gd name="T21" fmla="*/ 2955 h 3519"/>
              <a:gd name="T22" fmla="*/ 3539 w 3852"/>
              <a:gd name="T23" fmla="*/ 3015 h 3519"/>
              <a:gd name="T24" fmla="*/ 3700 w 3852"/>
              <a:gd name="T25" fmla="*/ 3032 h 3519"/>
              <a:gd name="T26" fmla="*/ 3852 w 3852"/>
              <a:gd name="T27" fmla="*/ 3032 h 3519"/>
              <a:gd name="T28" fmla="*/ 3852 w 3852"/>
              <a:gd name="T29" fmla="*/ 3519 h 3519"/>
              <a:gd name="T30" fmla="*/ 2723 w 3852"/>
              <a:gd name="T31" fmla="*/ 3519 h 3519"/>
              <a:gd name="T32" fmla="*/ 1591 w 3852"/>
              <a:gd name="T33" fmla="*/ 2003 h 3519"/>
              <a:gd name="T34" fmla="*/ 1298 w 3852"/>
              <a:gd name="T35" fmla="*/ 2003 h 3519"/>
              <a:gd name="T36" fmla="*/ 1298 w 3852"/>
              <a:gd name="T37" fmla="*/ 2704 h 3519"/>
              <a:gd name="T38" fmla="*/ 1319 w 3852"/>
              <a:gd name="T39" fmla="*/ 2935 h 3519"/>
              <a:gd name="T40" fmla="*/ 1383 w 3852"/>
              <a:gd name="T41" fmla="*/ 3008 h 3519"/>
              <a:gd name="T42" fmla="*/ 1561 w 3852"/>
              <a:gd name="T43" fmla="*/ 3032 h 3519"/>
              <a:gd name="T44" fmla="*/ 1723 w 3852"/>
              <a:gd name="T45" fmla="*/ 3032 h 3519"/>
              <a:gd name="T46" fmla="*/ 1723 w 3852"/>
              <a:gd name="T47" fmla="*/ 3519 h 3519"/>
              <a:gd name="T48" fmla="*/ 0 w 3852"/>
              <a:gd name="T49" fmla="*/ 3519 h 3519"/>
              <a:gd name="T50" fmla="*/ 0 w 3852"/>
              <a:gd name="T51" fmla="*/ 3032 h 3519"/>
              <a:gd name="T52" fmla="*/ 157 w 3852"/>
              <a:gd name="T53" fmla="*/ 3032 h 3519"/>
              <a:gd name="T54" fmla="*/ 332 w 3852"/>
              <a:gd name="T55" fmla="*/ 3006 h 3519"/>
              <a:gd name="T56" fmla="*/ 410 w 3852"/>
              <a:gd name="T57" fmla="*/ 2926 h 3519"/>
              <a:gd name="T58" fmla="*/ 422 w 3852"/>
              <a:gd name="T59" fmla="*/ 2737 h 3519"/>
              <a:gd name="T60" fmla="*/ 422 w 3852"/>
              <a:gd name="T61" fmla="*/ 757 h 3519"/>
              <a:gd name="T62" fmla="*/ 403 w 3852"/>
              <a:gd name="T63" fmla="*/ 592 h 3519"/>
              <a:gd name="T64" fmla="*/ 341 w 3852"/>
              <a:gd name="T65" fmla="*/ 527 h 3519"/>
              <a:gd name="T66" fmla="*/ 202 w 3852"/>
              <a:gd name="T67" fmla="*/ 499 h 3519"/>
              <a:gd name="T68" fmla="*/ 132 w 3852"/>
              <a:gd name="T69" fmla="*/ 502 h 3519"/>
              <a:gd name="T70" fmla="*/ 0 w 3852"/>
              <a:gd name="T71" fmla="*/ 502 h 3519"/>
              <a:gd name="T72" fmla="*/ 0 w 3852"/>
              <a:gd name="T73" fmla="*/ 0 h 3519"/>
              <a:gd name="T74" fmla="*/ 1298 w 3852"/>
              <a:gd name="T75" fmla="*/ 578 h 3519"/>
              <a:gd name="T76" fmla="*/ 1298 w 3852"/>
              <a:gd name="T77" fmla="*/ 1488 h 3519"/>
              <a:gd name="T78" fmla="*/ 1821 w 3852"/>
              <a:gd name="T79" fmla="*/ 1488 h 3519"/>
              <a:gd name="T80" fmla="*/ 2282 w 3852"/>
              <a:gd name="T81" fmla="*/ 1432 h 3519"/>
              <a:gd name="T82" fmla="*/ 2512 w 3852"/>
              <a:gd name="T83" fmla="*/ 1269 h 3519"/>
              <a:gd name="T84" fmla="*/ 2589 w 3852"/>
              <a:gd name="T85" fmla="*/ 1012 h 3519"/>
              <a:gd name="T86" fmla="*/ 2517 w 3852"/>
              <a:gd name="T87" fmla="*/ 773 h 3519"/>
              <a:gd name="T88" fmla="*/ 2312 w 3852"/>
              <a:gd name="T89" fmla="*/ 626 h 3519"/>
              <a:gd name="T90" fmla="*/ 1879 w 3852"/>
              <a:gd name="T91" fmla="*/ 578 h 3519"/>
              <a:gd name="T92" fmla="*/ 1298 w 3852"/>
              <a:gd name="T93" fmla="*/ 578 h 3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852" h="3519">
                <a:moveTo>
                  <a:pt x="0" y="0"/>
                </a:moveTo>
                <a:lnTo>
                  <a:pt x="2172" y="0"/>
                </a:lnTo>
                <a:cubicBezTo>
                  <a:pt x="2312" y="0"/>
                  <a:pt x="2465" y="13"/>
                  <a:pt x="2631" y="38"/>
                </a:cubicBezTo>
                <a:cubicBezTo>
                  <a:pt x="2797" y="63"/>
                  <a:pt x="2946" y="119"/>
                  <a:pt x="3080" y="204"/>
                </a:cubicBezTo>
                <a:cubicBezTo>
                  <a:pt x="3214" y="290"/>
                  <a:pt x="3318" y="399"/>
                  <a:pt x="3392" y="530"/>
                </a:cubicBezTo>
                <a:cubicBezTo>
                  <a:pt x="3466" y="661"/>
                  <a:pt x="3503" y="809"/>
                  <a:pt x="3503" y="974"/>
                </a:cubicBezTo>
                <a:cubicBezTo>
                  <a:pt x="3503" y="1241"/>
                  <a:pt x="3408" y="1458"/>
                  <a:pt x="3217" y="1623"/>
                </a:cubicBezTo>
                <a:cubicBezTo>
                  <a:pt x="3026" y="1789"/>
                  <a:pt x="2799" y="1897"/>
                  <a:pt x="2539" y="1948"/>
                </a:cubicBezTo>
                <a:lnTo>
                  <a:pt x="3263" y="2790"/>
                </a:lnTo>
                <a:lnTo>
                  <a:pt x="3294" y="2828"/>
                </a:lnTo>
                <a:cubicBezTo>
                  <a:pt x="3341" y="2885"/>
                  <a:pt x="3384" y="2928"/>
                  <a:pt x="3422" y="2955"/>
                </a:cubicBezTo>
                <a:cubicBezTo>
                  <a:pt x="3461" y="2983"/>
                  <a:pt x="3500" y="3003"/>
                  <a:pt x="3539" y="3015"/>
                </a:cubicBezTo>
                <a:cubicBezTo>
                  <a:pt x="3577" y="3026"/>
                  <a:pt x="3631" y="3032"/>
                  <a:pt x="3700" y="3032"/>
                </a:cubicBezTo>
                <a:lnTo>
                  <a:pt x="3852" y="3032"/>
                </a:lnTo>
                <a:lnTo>
                  <a:pt x="3852" y="3519"/>
                </a:lnTo>
                <a:lnTo>
                  <a:pt x="2723" y="3519"/>
                </a:lnTo>
                <a:lnTo>
                  <a:pt x="1591" y="2003"/>
                </a:lnTo>
                <a:lnTo>
                  <a:pt x="1298" y="2003"/>
                </a:lnTo>
                <a:lnTo>
                  <a:pt x="1298" y="2704"/>
                </a:lnTo>
                <a:cubicBezTo>
                  <a:pt x="1298" y="2825"/>
                  <a:pt x="1305" y="2902"/>
                  <a:pt x="1319" y="2935"/>
                </a:cubicBezTo>
                <a:cubicBezTo>
                  <a:pt x="1332" y="2968"/>
                  <a:pt x="1354" y="2992"/>
                  <a:pt x="1383" y="3008"/>
                </a:cubicBezTo>
                <a:cubicBezTo>
                  <a:pt x="1413" y="3024"/>
                  <a:pt x="1472" y="3032"/>
                  <a:pt x="1561" y="3032"/>
                </a:cubicBezTo>
                <a:lnTo>
                  <a:pt x="1723" y="3032"/>
                </a:lnTo>
                <a:lnTo>
                  <a:pt x="1723" y="3519"/>
                </a:lnTo>
                <a:lnTo>
                  <a:pt x="0" y="3519"/>
                </a:lnTo>
                <a:lnTo>
                  <a:pt x="0" y="3032"/>
                </a:lnTo>
                <a:lnTo>
                  <a:pt x="157" y="3032"/>
                </a:lnTo>
                <a:cubicBezTo>
                  <a:pt x="239" y="3032"/>
                  <a:pt x="298" y="3023"/>
                  <a:pt x="332" y="3006"/>
                </a:cubicBezTo>
                <a:cubicBezTo>
                  <a:pt x="367" y="2988"/>
                  <a:pt x="393" y="2962"/>
                  <a:pt x="410" y="2926"/>
                </a:cubicBezTo>
                <a:cubicBezTo>
                  <a:pt x="418" y="2906"/>
                  <a:pt x="422" y="2843"/>
                  <a:pt x="422" y="2737"/>
                </a:cubicBezTo>
                <a:lnTo>
                  <a:pt x="422" y="757"/>
                </a:lnTo>
                <a:cubicBezTo>
                  <a:pt x="422" y="679"/>
                  <a:pt x="416" y="624"/>
                  <a:pt x="403" y="592"/>
                </a:cubicBezTo>
                <a:cubicBezTo>
                  <a:pt x="391" y="559"/>
                  <a:pt x="370" y="537"/>
                  <a:pt x="341" y="527"/>
                </a:cubicBezTo>
                <a:cubicBezTo>
                  <a:pt x="301" y="509"/>
                  <a:pt x="255" y="499"/>
                  <a:pt x="202" y="499"/>
                </a:cubicBezTo>
                <a:lnTo>
                  <a:pt x="132" y="502"/>
                </a:lnTo>
                <a:lnTo>
                  <a:pt x="0" y="502"/>
                </a:lnTo>
                <a:lnTo>
                  <a:pt x="0" y="0"/>
                </a:lnTo>
                <a:close/>
                <a:moveTo>
                  <a:pt x="1298" y="578"/>
                </a:moveTo>
                <a:lnTo>
                  <a:pt x="1298" y="1488"/>
                </a:lnTo>
                <a:lnTo>
                  <a:pt x="1821" y="1488"/>
                </a:lnTo>
                <a:cubicBezTo>
                  <a:pt x="2027" y="1488"/>
                  <a:pt x="2180" y="1469"/>
                  <a:pt x="2282" y="1432"/>
                </a:cubicBezTo>
                <a:cubicBezTo>
                  <a:pt x="2384" y="1394"/>
                  <a:pt x="2461" y="1340"/>
                  <a:pt x="2512" y="1269"/>
                </a:cubicBezTo>
                <a:cubicBezTo>
                  <a:pt x="2563" y="1198"/>
                  <a:pt x="2589" y="1112"/>
                  <a:pt x="2589" y="1012"/>
                </a:cubicBezTo>
                <a:cubicBezTo>
                  <a:pt x="2589" y="919"/>
                  <a:pt x="2565" y="840"/>
                  <a:pt x="2517" y="773"/>
                </a:cubicBezTo>
                <a:cubicBezTo>
                  <a:pt x="2469" y="707"/>
                  <a:pt x="2401" y="658"/>
                  <a:pt x="2312" y="626"/>
                </a:cubicBezTo>
                <a:cubicBezTo>
                  <a:pt x="2224" y="594"/>
                  <a:pt x="2080" y="578"/>
                  <a:pt x="1879" y="578"/>
                </a:cubicBezTo>
                <a:lnTo>
                  <a:pt x="1298" y="578"/>
                </a:lnTo>
                <a:close/>
              </a:path>
            </a:pathLst>
          </a:custGeom>
          <a:ln w="3175" cap="flat">
            <a:noFill/>
            <a:prstDash val="solid"/>
            <a:miter lim="800000"/>
            <a:headEnd/>
            <a:tailEnd/>
          </a:ln>
          <a:effectLst>
            <a:glow rad="63500">
              <a:schemeClr val="accent6">
                <a:lumMod val="20000"/>
                <a:lumOff val="80000"/>
                <a:alpha val="23000"/>
              </a:schemeClr>
            </a:glow>
          </a:effectLst>
          <a:scene3d>
            <a:camera prst="orthographicFront"/>
            <a:lightRig rig="twoPt" dir="t">
              <a:rot lat="0" lon="0" rev="5400000"/>
            </a:lightRig>
          </a:scene3d>
          <a:sp3d prstMaterial="softEdge">
            <a:bevelT w="50800" h="190500" prst="softRound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21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 animBg="1"/>
      <p:bldP spid="12" grpId="0" animBg="1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3200" b="1" dirty="0"/>
              <a:t>Nařízení </a:t>
            </a:r>
            <a:r>
              <a:rPr lang="cs-CZ" sz="3200" b="1" dirty="0">
                <a:solidFill>
                  <a:srgbClr val="FF0000"/>
                </a:solidFill>
              </a:rPr>
              <a:t>č.995/2010</a:t>
            </a:r>
            <a:r>
              <a:rPr lang="cs-CZ" sz="3200" b="1" dirty="0"/>
              <a:t> je </a:t>
            </a:r>
            <a:r>
              <a:rPr lang="cs-CZ" sz="3200" b="1" dirty="0">
                <a:solidFill>
                  <a:srgbClr val="FF0000"/>
                </a:solidFill>
              </a:rPr>
              <a:t>od </a:t>
            </a:r>
            <a:r>
              <a:rPr lang="cs-CZ" sz="3200" b="1" dirty="0" smtClean="0">
                <a:solidFill>
                  <a:srgbClr val="FF0000"/>
                </a:solidFill>
              </a:rPr>
              <a:t>3. 3. 2013</a:t>
            </a:r>
            <a:r>
              <a:rPr lang="cs-CZ" sz="3200" b="1" dirty="0" smtClean="0"/>
              <a:t> účinné.</a:t>
            </a:r>
          </a:p>
          <a:p>
            <a:pPr marL="0" indent="0">
              <a:buNone/>
            </a:pPr>
            <a:r>
              <a:rPr lang="cs-CZ" dirty="0" smtClean="0"/>
              <a:t>Ukládá </a:t>
            </a:r>
            <a:r>
              <a:rPr lang="cs-CZ" dirty="0"/>
              <a:t>povinnosti </a:t>
            </a:r>
            <a:r>
              <a:rPr lang="cs-CZ" dirty="0" smtClean="0"/>
              <a:t>všem hospodářským subjektům, které </a:t>
            </a:r>
            <a:r>
              <a:rPr lang="cs-CZ" b="1" dirty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  <a:t>poprvé uvádějí </a:t>
            </a:r>
            <a:r>
              <a:rPr lang="cs-CZ" b="1" dirty="0" smtClean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  <a:t>dřevo</a:t>
            </a:r>
            <a:r>
              <a:rPr lang="cs-CZ" dirty="0" smtClean="0"/>
              <a:t> – dřevařské </a:t>
            </a:r>
            <a:r>
              <a:rPr lang="cs-CZ" b="1" dirty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  <a:t>výrobky</a:t>
            </a:r>
            <a:br>
              <a:rPr lang="cs-CZ" b="1" dirty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</a:br>
            <a:r>
              <a:rPr lang="cs-CZ" dirty="0" smtClean="0"/>
              <a:t>na vnitřní trh EU. Povinnosti v nařízení vyjmenované</a:t>
            </a:r>
          </a:p>
          <a:p>
            <a:pPr marL="0" indent="0" algn="ctr">
              <a:buNone/>
            </a:pPr>
            <a:r>
              <a:rPr lang="cs-CZ" sz="7200" b="1" dirty="0" smtClean="0">
                <a:solidFill>
                  <a:srgbClr val="FF0000"/>
                </a:solidFill>
              </a:rPr>
              <a:t>PLATÍ  !!!</a:t>
            </a:r>
            <a:endParaRPr lang="cs-CZ" sz="7200" b="1" dirty="0">
              <a:solidFill>
                <a:srgbClr val="FF0000"/>
              </a:solidFill>
            </a:endParaRPr>
          </a:p>
          <a:p>
            <a:pPr marL="1790700" indent="0">
              <a:buNone/>
            </a:pPr>
            <a:r>
              <a:rPr lang="cs-CZ" b="1" dirty="0" smtClean="0">
                <a:ln w="12700"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„... zákaz </a:t>
            </a:r>
            <a:r>
              <a:rPr lang="cs-CZ" b="1" dirty="0">
                <a:ln w="12700"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uvádět nezákonně vytěžené </a:t>
            </a:r>
            <a:r>
              <a:rPr lang="cs-CZ" b="1" dirty="0" smtClean="0">
                <a:ln w="12700"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dřevo či </a:t>
            </a:r>
            <a:r>
              <a:rPr lang="cs-CZ" b="1" dirty="0">
                <a:ln w="12700"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dřevařské výrobky z tohoto </a:t>
            </a:r>
            <a:r>
              <a:rPr lang="cs-CZ" b="1" dirty="0" smtClean="0">
                <a:ln w="12700"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dřeva, poprvé </a:t>
            </a:r>
            <a:r>
              <a:rPr lang="cs-CZ" b="1" dirty="0">
                <a:ln w="12700"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na vnitřní </a:t>
            </a:r>
            <a:r>
              <a:rPr lang="cs-CZ" b="1" dirty="0" smtClean="0">
                <a:ln w="12700"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trh EU ...“</a:t>
            </a:r>
            <a:endParaRPr lang="cs-CZ" b="1" dirty="0">
              <a:ln w="12700">
                <a:solidFill>
                  <a:srgbClr val="FFFF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Aktuální stav</a:t>
            </a:r>
            <a:endParaRPr lang="cs-CZ" dirty="0"/>
          </a:p>
        </p:txBody>
      </p:sp>
      <p:pic>
        <p:nvPicPr>
          <p:cNvPr id="2052" name="Picture 4" descr="C:\Usr\UHUL-logotyp\g414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869160"/>
            <a:ext cx="1440161" cy="1242933"/>
          </a:xfrm>
          <a:prstGeom prst="rect">
            <a:avLst/>
          </a:prstGeom>
          <a:noFill/>
          <a:effectLst>
            <a:outerShdw blurRad="114300" dist="114300" dir="4200000" algn="tl" rotWithShape="0">
              <a:prstClr val="black">
                <a:alpha val="7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60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cs-CZ" dirty="0">
                <a:solidFill>
                  <a:srgbClr val="FF0000"/>
                </a:solidFill>
              </a:rPr>
              <a:t>„</a:t>
            </a:r>
            <a:r>
              <a:rPr lang="cs-CZ" b="1" dirty="0">
                <a:solidFill>
                  <a:srgbClr val="FF0000"/>
                </a:solidFill>
              </a:rPr>
              <a:t>dřevem a dřevařskými výrobky</a:t>
            </a:r>
            <a:r>
              <a:rPr lang="cs-CZ" dirty="0" smtClean="0">
                <a:solidFill>
                  <a:srgbClr val="FF0000"/>
                </a:solidFill>
              </a:rPr>
              <a:t>“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dirty="0" smtClean="0"/>
              <a:t>dřevo </a:t>
            </a:r>
            <a:r>
              <a:rPr lang="cs-CZ" dirty="0"/>
              <a:t>a dřevařské výrobky uvedené v </a:t>
            </a:r>
            <a:r>
              <a:rPr lang="cs-CZ" dirty="0" smtClean="0"/>
              <a:t>příloze po-dle </a:t>
            </a:r>
            <a:r>
              <a:rPr lang="cs-CZ" dirty="0"/>
              <a:t>svého zařazení v kombinované </a:t>
            </a:r>
            <a:r>
              <a:rPr lang="cs-CZ" dirty="0" smtClean="0"/>
              <a:t>nomenklatuře </a:t>
            </a:r>
            <a:r>
              <a:rPr lang="cs-CZ" dirty="0" smtClean="0">
                <a:effectLst/>
              </a:rPr>
              <a:t>(uvedeno </a:t>
            </a:r>
            <a:r>
              <a:rPr lang="cs-CZ" dirty="0">
                <a:effectLst/>
              </a:rPr>
              <a:t>v příloze I. </a:t>
            </a:r>
            <a:r>
              <a:rPr lang="cs-CZ" dirty="0" smtClean="0">
                <a:effectLst/>
              </a:rPr>
              <a:t>Nařízení </a:t>
            </a:r>
            <a:r>
              <a:rPr lang="cs-CZ" dirty="0">
                <a:effectLst/>
              </a:rPr>
              <a:t>Rady </a:t>
            </a:r>
            <a:r>
              <a:rPr lang="cs-CZ" dirty="0" smtClean="0">
                <a:effectLst/>
              </a:rPr>
              <a:t>č.2658/87)</a:t>
            </a:r>
            <a:endParaRPr lang="cs-CZ" dirty="0">
              <a:effectLst/>
            </a:endParaRPr>
          </a:p>
          <a:p>
            <a:pPr marL="0" indent="0">
              <a:buNone/>
            </a:pP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výjimkou:</a:t>
            </a:r>
            <a:r>
              <a:rPr lang="cs-CZ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400" dirty="0" smtClean="0">
                <a:effectLst/>
              </a:rPr>
              <a:t>dřevařských </a:t>
            </a:r>
            <a:r>
              <a:rPr lang="cs-CZ" sz="2400" dirty="0">
                <a:effectLst/>
              </a:rPr>
              <a:t>výrobků či součástí </a:t>
            </a:r>
            <a:r>
              <a:rPr lang="cs-CZ" sz="2400" dirty="0" smtClean="0">
                <a:effectLst/>
              </a:rPr>
              <a:t>takových </a:t>
            </a:r>
            <a:r>
              <a:rPr lang="cs-CZ" sz="2400" dirty="0">
                <a:effectLst/>
              </a:rPr>
              <a:t>výrobků, </a:t>
            </a:r>
            <a:r>
              <a:rPr lang="cs-CZ" sz="2400" dirty="0" smtClean="0">
                <a:effectLst/>
              </a:rPr>
              <a:t>které</a:t>
            </a:r>
            <a:br>
              <a:rPr lang="cs-CZ" sz="2400" dirty="0" smtClean="0">
                <a:effectLst/>
              </a:rPr>
            </a:br>
            <a:r>
              <a:rPr lang="cs-CZ" sz="2400" dirty="0" smtClean="0">
                <a:effectLst/>
              </a:rPr>
              <a:t>byly </a:t>
            </a:r>
            <a:r>
              <a:rPr lang="cs-CZ" sz="2400" dirty="0">
                <a:effectLst/>
              </a:rPr>
              <a:t>vyrobeny ze </a:t>
            </a:r>
            <a:r>
              <a:rPr lang="cs-CZ" sz="2400" dirty="0" smtClean="0">
                <a:effectLst/>
              </a:rPr>
              <a:t>dřeva </a:t>
            </a:r>
            <a:r>
              <a:rPr lang="cs-CZ" sz="2400" dirty="0">
                <a:effectLst/>
              </a:rPr>
              <a:t>nebo </a:t>
            </a:r>
            <a:r>
              <a:rPr lang="cs-CZ" sz="2400" dirty="0" smtClean="0">
                <a:effectLst/>
              </a:rPr>
              <a:t>dřevařských </a:t>
            </a:r>
            <a:r>
              <a:rPr lang="cs-CZ" sz="2400" dirty="0">
                <a:effectLst/>
              </a:rPr>
              <a:t>výrobků, které již </a:t>
            </a:r>
            <a:r>
              <a:rPr lang="cs-CZ" sz="2400" dirty="0" smtClean="0">
                <a:effectLst/>
              </a:rPr>
              <a:t>dokončily </a:t>
            </a:r>
            <a:r>
              <a:rPr lang="cs-CZ" sz="2400" dirty="0">
                <a:effectLst/>
              </a:rPr>
              <a:t>svůj cyklus </a:t>
            </a:r>
            <a:r>
              <a:rPr lang="cs-CZ" sz="2400" dirty="0" smtClean="0">
                <a:effectLst/>
              </a:rPr>
              <a:t>použitelnosti </a:t>
            </a:r>
            <a:r>
              <a:rPr lang="cs-CZ" sz="2400" dirty="0">
                <a:effectLst/>
              </a:rPr>
              <a:t>a byly by jinak odstraněny jako </a:t>
            </a:r>
            <a:r>
              <a:rPr lang="cs-CZ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odpad</a:t>
            </a:r>
            <a:r>
              <a:rPr lang="cs-CZ" sz="2400" dirty="0" smtClean="0">
                <a:effectLst/>
              </a:rPr>
              <a:t>.</a:t>
            </a:r>
            <a:br>
              <a:rPr lang="cs-CZ" sz="2400" dirty="0" smtClean="0">
                <a:effectLst/>
              </a:rPr>
            </a:br>
            <a:r>
              <a:rPr lang="cs-CZ" sz="2000" dirty="0" smtClean="0">
                <a:effectLst/>
              </a:rPr>
              <a:t>(čl.3 odst.1 Směrnice EP </a:t>
            </a:r>
            <a:r>
              <a:rPr lang="cs-CZ" sz="2000" dirty="0">
                <a:effectLst/>
              </a:rPr>
              <a:t>a Rady 2008/98/ES </a:t>
            </a:r>
            <a:r>
              <a:rPr lang="cs-CZ" sz="2000" dirty="0" smtClean="0">
                <a:effectLst/>
              </a:rPr>
              <a:t>z 19.11.2008 O odpadech)</a:t>
            </a:r>
            <a:endParaRPr lang="cs-CZ" sz="2000" dirty="0">
              <a:effectLst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Důležité definice: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545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cs-CZ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příloha I. Nařízení Rady </a:t>
            </a:r>
            <a:r>
              <a:rPr lang="cs-CZ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č.2658/87 </a:t>
            </a:r>
            <a:r>
              <a:rPr lang="cs-CZ" sz="2000" dirty="0">
                <a:effectLst/>
              </a:rPr>
              <a:t>(některé vybrané položky)</a:t>
            </a:r>
          </a:p>
          <a:p>
            <a:pPr lvl="0">
              <a:spcAft>
                <a:spcPts val="1200"/>
              </a:spcAft>
            </a:pP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4401</a:t>
            </a:r>
            <a:r>
              <a:rPr lang="cs-CZ" sz="2400" dirty="0" smtClean="0"/>
              <a:t>   Palivové dřevo; dřevěné štěpky nebo třísky; piliny a dřevěné zbytky a dřevěný odpad, též aglomerované</a:t>
            </a:r>
          </a:p>
          <a:p>
            <a:pPr lvl="0">
              <a:spcAft>
                <a:spcPts val="1200"/>
              </a:spcAft>
            </a:pP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4403</a:t>
            </a:r>
            <a:r>
              <a:rPr lang="cs-CZ" sz="2400" dirty="0" smtClean="0"/>
              <a:t>   Surové </a:t>
            </a:r>
            <a:r>
              <a:rPr lang="cs-CZ" sz="2400" dirty="0"/>
              <a:t>dřevo, též odkorněné, zbavené dřevní běli nebo nahrubo </a:t>
            </a:r>
            <a:r>
              <a:rPr lang="cs-CZ" sz="2400" dirty="0" smtClean="0"/>
              <a:t>opracované</a:t>
            </a:r>
            <a:endParaRPr lang="cs-CZ" sz="2400" dirty="0"/>
          </a:p>
          <a:p>
            <a:pPr lvl="0">
              <a:spcAft>
                <a:spcPts val="1200"/>
              </a:spcAft>
            </a:pPr>
            <a:r>
              <a:rPr lang="cs-CZ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4406</a:t>
            </a:r>
            <a:r>
              <a:rPr lang="cs-CZ" sz="2400" dirty="0"/>
              <a:t> </a:t>
            </a:r>
            <a:r>
              <a:rPr lang="cs-CZ" sz="2400" dirty="0" smtClean="0"/>
              <a:t>  Dřevěné </a:t>
            </a:r>
            <a:r>
              <a:rPr lang="cs-CZ" sz="2400" dirty="0"/>
              <a:t>železniční nebo tramvajové </a:t>
            </a:r>
            <a:r>
              <a:rPr lang="cs-CZ" sz="2400" dirty="0" smtClean="0"/>
              <a:t>pražce</a:t>
            </a:r>
            <a:endParaRPr lang="cs-CZ" sz="2400" dirty="0"/>
          </a:p>
          <a:p>
            <a:pPr lvl="0">
              <a:spcAft>
                <a:spcPts val="1200"/>
              </a:spcAft>
            </a:pPr>
            <a:r>
              <a:rPr lang="cs-CZ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4407</a:t>
            </a:r>
            <a:r>
              <a:rPr lang="cs-CZ" sz="2400" dirty="0"/>
              <a:t> </a:t>
            </a:r>
            <a:r>
              <a:rPr lang="cs-CZ" sz="2400" dirty="0" smtClean="0"/>
              <a:t>  Dřevo </a:t>
            </a:r>
            <a:r>
              <a:rPr lang="cs-CZ" sz="2400" dirty="0"/>
              <a:t>rozřezané nebo štípané podélně, krájené nebo </a:t>
            </a:r>
            <a:r>
              <a:rPr lang="cs-CZ" sz="2400" dirty="0" smtClean="0"/>
              <a:t>loupané </a:t>
            </a:r>
            <a:r>
              <a:rPr lang="cs-CZ" sz="2000" dirty="0" smtClean="0">
                <a:effectLst/>
              </a:rPr>
              <a:t>(též </a:t>
            </a:r>
            <a:r>
              <a:rPr lang="cs-CZ" sz="2000" dirty="0">
                <a:effectLst/>
              </a:rPr>
              <a:t>hoblované, broušené pískem nebo na koncích spojované, o tloušťce převyšující 6 </a:t>
            </a:r>
            <a:r>
              <a:rPr lang="cs-CZ" sz="2000" dirty="0" smtClean="0">
                <a:effectLst/>
              </a:rPr>
              <a:t>mm)</a:t>
            </a:r>
            <a:endParaRPr lang="cs-CZ" sz="2000" dirty="0">
              <a:effectLst/>
            </a:endParaRPr>
          </a:p>
          <a:p>
            <a:pPr lvl="0">
              <a:spcAft>
                <a:spcPts val="1200"/>
              </a:spcAft>
            </a:pPr>
            <a:r>
              <a:rPr lang="cs-CZ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4408</a:t>
            </a:r>
            <a:r>
              <a:rPr lang="cs-CZ" sz="2400" dirty="0" smtClean="0"/>
              <a:t>   Listy na dýhování, na překližky </a:t>
            </a:r>
            <a:r>
              <a:rPr lang="cs-CZ" sz="2000" dirty="0" smtClean="0">
                <a:effectLst/>
              </a:rPr>
              <a:t>(na </a:t>
            </a:r>
            <a:r>
              <a:rPr lang="cs-CZ" sz="2000" dirty="0">
                <a:effectLst/>
              </a:rPr>
              <a:t>jiné vrstvené dřevo)</a:t>
            </a:r>
            <a:r>
              <a:rPr lang="cs-CZ" sz="2400" dirty="0" smtClean="0"/>
              <a:t> </a:t>
            </a:r>
            <a:endParaRPr lang="cs-CZ" sz="2000" dirty="0">
              <a:effectLst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Důležité definice:</a:t>
            </a:r>
            <a:endParaRPr lang="cs-CZ" dirty="0"/>
          </a:p>
        </p:txBody>
      </p:sp>
      <p:sp>
        <p:nvSpPr>
          <p:cNvPr id="5" name="Zaoblený obdélník 4"/>
          <p:cNvSpPr/>
          <p:nvPr/>
        </p:nvSpPr>
        <p:spPr>
          <a:xfrm>
            <a:off x="323528" y="6885384"/>
            <a:ext cx="8496944" cy="1944216"/>
          </a:xfrm>
          <a:prstGeom prst="roundRect">
            <a:avLst>
              <a:gd name="adj" fmla="val 10563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1"/>
            <a:tileRect/>
          </a:gradFill>
          <a:ln w="25400" cap="rnd">
            <a:solidFill>
              <a:srgbClr val="0070C0"/>
            </a:solidFill>
          </a:ln>
        </p:spPr>
        <p:txBody>
          <a:bodyPr wrap="square" lIns="0" tIns="0" rIns="0" bIns="0" rtlCol="0">
            <a:noAutofit/>
          </a:bodyPr>
          <a:lstStyle/>
          <a:p>
            <a:pPr indent="144000">
              <a:spcAft>
                <a:spcPts val="600"/>
              </a:spcAft>
            </a:pPr>
            <a:r>
              <a:rPr lang="cs-CZ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Nařízení </a:t>
            </a:r>
            <a:r>
              <a:rPr lang="cs-CZ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podléhá</a:t>
            </a:r>
            <a:r>
              <a:rPr lang="cs-CZ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cs-CZ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dirty="0" smtClean="0"/>
              <a:t>dřevní </a:t>
            </a:r>
            <a:r>
              <a:rPr lang="cs-CZ" dirty="0"/>
              <a:t>štěpka a piliny jako 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vedlejší produkt pilařského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provozu</a:t>
            </a:r>
          </a:p>
          <a:p>
            <a:pPr indent="144000">
              <a:spcAft>
                <a:spcPts val="600"/>
              </a:spcAft>
            </a:pPr>
            <a:r>
              <a:rPr lang="cs-CZ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Nařízení </a:t>
            </a:r>
            <a:r>
              <a:rPr lang="cs-CZ" sz="2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nepodléhá: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 smtClean="0">
                <a:solidFill>
                  <a:srgbClr val="FF0000"/>
                </a:solidFill>
              </a:rPr>
              <a:t/>
            </a:r>
            <a:br>
              <a:rPr lang="cs-CZ" sz="2000" dirty="0" smtClean="0">
                <a:solidFill>
                  <a:srgbClr val="FF0000"/>
                </a:solidFill>
              </a:rPr>
            </a:br>
            <a:r>
              <a:rPr lang="cs-CZ" dirty="0" smtClean="0"/>
              <a:t>dřevní </a:t>
            </a:r>
            <a:r>
              <a:rPr lang="cs-CZ" dirty="0"/>
              <a:t>štěpka a piliny a jiné výrobky, které byly vyrobeny ze </a:t>
            </a:r>
            <a:r>
              <a:rPr lang="cs-CZ" dirty="0" smtClean="0"/>
              <a:t>dřeva, které </a:t>
            </a:r>
            <a:r>
              <a:rPr lang="cs-CZ" dirty="0"/>
              <a:t>bylo předtím uvedeno na vnitřním trhu.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</a:t>
            </a:r>
            <a:r>
              <a:rPr lang="cs-CZ" i="1" dirty="0" smtClean="0"/>
              <a:t>(</a:t>
            </a:r>
            <a:r>
              <a:rPr lang="cs-CZ" i="1" dirty="0"/>
              <a:t>nábytek vyrobený z recyklovaného dřeva získaného z demolice dřevěných domů)</a:t>
            </a:r>
          </a:p>
        </p:txBody>
      </p:sp>
    </p:spTree>
    <p:extLst>
      <p:ext uri="{BB962C8B-B14F-4D97-AF65-F5344CB8AC3E}">
        <p14:creationId xmlns:p14="http://schemas.microsoft.com/office/powerpoint/2010/main" val="13069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85185E-6 L 0 -0.3094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cs-CZ" b="1" dirty="0">
                <a:solidFill>
                  <a:srgbClr val="FF0000"/>
                </a:solidFill>
              </a:rPr>
              <a:t>„uváděním na trh</a:t>
            </a:r>
            <a:r>
              <a:rPr lang="cs-CZ" b="1" dirty="0" smtClean="0">
                <a:solidFill>
                  <a:srgbClr val="FF0000"/>
                </a:solidFill>
              </a:rPr>
              <a:t>“ 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dirty="0" smtClean="0"/>
              <a:t>jakékoliv </a:t>
            </a:r>
            <a:r>
              <a:rPr lang="cs-CZ" dirty="0"/>
              <a:t>dodávání dřeva a dřevařských výrobků </a:t>
            </a:r>
            <a:r>
              <a:rPr lang="cs-CZ" b="1" dirty="0">
                <a:solidFill>
                  <a:srgbClr val="00B050"/>
                </a:solidFill>
              </a:rPr>
              <a:t>poprvé</a:t>
            </a:r>
            <a:r>
              <a:rPr lang="cs-CZ" dirty="0"/>
              <a:t> </a:t>
            </a:r>
            <a:r>
              <a:rPr lang="cs-CZ" dirty="0" smtClean="0"/>
              <a:t>na vnitřní </a:t>
            </a:r>
            <a:r>
              <a:rPr lang="cs-CZ" dirty="0"/>
              <a:t>trh, za účelem distribuce nebo použití </a:t>
            </a:r>
            <a:r>
              <a:rPr lang="cs-CZ" dirty="0" smtClean="0"/>
              <a:t>v průběhu </a:t>
            </a:r>
            <a:r>
              <a:rPr lang="cs-CZ" dirty="0"/>
              <a:t>obchodní činnosti, </a:t>
            </a:r>
            <a:r>
              <a:rPr lang="cs-CZ" dirty="0" smtClean="0"/>
              <a:t>úplatně </a:t>
            </a:r>
            <a:r>
              <a:rPr lang="cs-CZ" dirty="0"/>
              <a:t>nebo </a:t>
            </a:r>
            <a:r>
              <a:rPr lang="cs-CZ" dirty="0" smtClean="0"/>
              <a:t>bezplatně, bez </a:t>
            </a:r>
            <a:r>
              <a:rPr lang="cs-CZ" dirty="0"/>
              <a:t>ohledu na využitý prodejní </a:t>
            </a:r>
            <a:r>
              <a:rPr lang="cs-CZ" dirty="0" smtClean="0"/>
              <a:t>postup </a:t>
            </a:r>
            <a:endParaRPr lang="cs-CZ" dirty="0"/>
          </a:p>
          <a:p>
            <a:pPr marL="0" indent="0">
              <a:spcAft>
                <a:spcPts val="1800"/>
              </a:spcAft>
              <a:buNone/>
            </a:pPr>
            <a:r>
              <a:rPr lang="cs-CZ" sz="2400" dirty="0" smtClean="0">
                <a:effectLst/>
              </a:rPr>
              <a:t>To rovněž zahrnuje </a:t>
            </a:r>
            <a:r>
              <a:rPr lang="cs-CZ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dodávku</a:t>
            </a: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400" dirty="0">
                <a:effectLst/>
              </a:rPr>
              <a:t>(</a:t>
            </a:r>
            <a:r>
              <a:rPr lang="cs-CZ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sjednanou</a:t>
            </a:r>
            <a:r>
              <a:rPr lang="cs-CZ" sz="2400" dirty="0">
                <a:effectLst/>
              </a:rPr>
              <a:t>) prostřednictvím komunikačního prostředku </a:t>
            </a:r>
            <a:r>
              <a:rPr lang="cs-CZ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 dálku</a:t>
            </a:r>
            <a:r>
              <a:rPr lang="cs-CZ" sz="2400" dirty="0">
                <a:effectLst/>
              </a:rPr>
              <a:t>.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 </a:t>
            </a:r>
            <a:r>
              <a:rPr lang="cs-CZ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„uvádění na trh“ </a:t>
            </a: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nepovažuje: </a:t>
            </a:r>
            <a:r>
              <a:rPr lang="cs-CZ" sz="2400" dirty="0" smtClean="0">
                <a:effectLst/>
              </a:rPr>
              <a:t/>
            </a:r>
            <a:br>
              <a:rPr lang="cs-CZ" sz="2400" dirty="0" smtClean="0">
                <a:effectLst/>
              </a:rPr>
            </a:br>
            <a:r>
              <a:rPr lang="cs-CZ" sz="2400" dirty="0" smtClean="0">
                <a:effectLst/>
              </a:rPr>
              <a:t>dodávání </a:t>
            </a:r>
            <a:r>
              <a:rPr lang="cs-CZ" sz="2400" dirty="0">
                <a:effectLst/>
              </a:rPr>
              <a:t>dřevařských výrobků získaných ze dřeva nebo </a:t>
            </a:r>
            <a:r>
              <a:rPr lang="cs-CZ" sz="2400" dirty="0" smtClean="0">
                <a:effectLst/>
              </a:rPr>
              <a:t>z dřevařských </a:t>
            </a:r>
            <a:r>
              <a:rPr lang="cs-CZ" sz="2400" dirty="0">
                <a:effectLst/>
              </a:rPr>
              <a:t>výrobků, které </a:t>
            </a:r>
            <a:r>
              <a:rPr lang="cs-CZ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již byly uvedeny na vnitřní trh</a:t>
            </a:r>
            <a:r>
              <a:rPr lang="cs-CZ" sz="2400" dirty="0" smtClean="0">
                <a:effectLst/>
              </a:rPr>
              <a:t>.</a:t>
            </a:r>
            <a:endParaRPr lang="cs-CZ" sz="2400" dirty="0">
              <a:effectLst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Důležité definice: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8892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8496943" cy="4896545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cs-CZ" b="1" dirty="0">
                <a:solidFill>
                  <a:srgbClr val="FF0000"/>
                </a:solidFill>
              </a:rPr>
              <a:t>„hospodářským subjektem“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>každá fyzická nebo právnická osoba uvádějící dřevo nebo dřevařské výrobky na trh</a:t>
            </a:r>
          </a:p>
          <a:p>
            <a:pPr>
              <a:spcAft>
                <a:spcPts val="1800"/>
              </a:spcAft>
            </a:pPr>
            <a:r>
              <a:rPr lang="cs-CZ" b="1" dirty="0" smtClean="0">
                <a:solidFill>
                  <a:srgbClr val="FF0000"/>
                </a:solidFill>
              </a:rPr>
              <a:t>„</a:t>
            </a:r>
            <a:r>
              <a:rPr lang="cs-CZ" b="1" dirty="0">
                <a:solidFill>
                  <a:srgbClr val="FF0000"/>
                </a:solidFill>
              </a:rPr>
              <a:t>obchodníkem</a:t>
            </a:r>
            <a:r>
              <a:rPr lang="cs-CZ" b="1" dirty="0" smtClean="0">
                <a:solidFill>
                  <a:srgbClr val="FF0000"/>
                </a:solidFill>
              </a:rPr>
              <a:t>“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dirty="0"/>
              <a:t>každá fyzická nebo právnická osoba, která v </a:t>
            </a:r>
            <a:r>
              <a:rPr lang="cs-CZ" dirty="0" err="1" smtClean="0"/>
              <a:t>prů</a:t>
            </a:r>
            <a:r>
              <a:rPr lang="cs-CZ" dirty="0" smtClean="0"/>
              <a:t>-běhu </a:t>
            </a:r>
            <a:r>
              <a:rPr lang="cs-CZ" dirty="0"/>
              <a:t>obchodní činnosti prodává nebo </a:t>
            </a:r>
            <a:r>
              <a:rPr lang="cs-CZ" dirty="0" smtClean="0"/>
              <a:t>nakupuje</a:t>
            </a:r>
            <a:br>
              <a:rPr lang="cs-CZ" dirty="0" smtClean="0"/>
            </a:br>
            <a:r>
              <a:rPr lang="cs-CZ" dirty="0" smtClean="0"/>
              <a:t>na </a:t>
            </a:r>
            <a:r>
              <a:rPr lang="cs-CZ" dirty="0"/>
              <a:t>vnitřním trhu dřevo nebo dřevařské výrobky, které již byly uvedeny na vnitřní </a:t>
            </a:r>
            <a:r>
              <a:rPr lang="cs-CZ" dirty="0" smtClean="0"/>
              <a:t>trh</a:t>
            </a:r>
            <a:endParaRPr lang="cs-CZ" dirty="0"/>
          </a:p>
          <a:p>
            <a:pPr marL="0" indent="0">
              <a:spcAft>
                <a:spcPts val="1800"/>
              </a:spcAft>
              <a:buNone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Důležité definice: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9368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8496943" cy="4896545"/>
          </a:xfrm>
        </p:spPr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Vlastník lesa je obchodníkem</a:t>
            </a:r>
          </a:p>
          <a:p>
            <a:pPr marL="358775" lvl="1" indent="-358775"/>
            <a:r>
              <a:rPr lang="cs-CZ" dirty="0">
                <a:effectLst/>
              </a:rPr>
              <a:t>když dřevo koupí, ale zároveň něco z dřeva dál </a:t>
            </a:r>
            <a:r>
              <a:rPr lang="cs-CZ" dirty="0" smtClean="0">
                <a:effectLst/>
              </a:rPr>
              <a:t>prodá</a:t>
            </a:r>
            <a:br>
              <a:rPr lang="cs-CZ" dirty="0" smtClean="0">
                <a:effectLst/>
              </a:rPr>
            </a:br>
            <a:r>
              <a:rPr lang="cs-CZ" dirty="0" smtClean="0">
                <a:effectLst/>
              </a:rPr>
              <a:t>nebo </a:t>
            </a:r>
            <a:r>
              <a:rPr lang="cs-CZ" dirty="0">
                <a:effectLst/>
              </a:rPr>
              <a:t>opracuje a pak </a:t>
            </a:r>
            <a:r>
              <a:rPr lang="cs-CZ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prodá s </a:t>
            </a:r>
            <a:r>
              <a:rPr lang="cs-CZ" dirty="0">
                <a:effectLst/>
              </a:rPr>
              <a:t>nějakou </a:t>
            </a:r>
            <a:r>
              <a:rPr lang="cs-CZ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přidanou hodnotou</a:t>
            </a:r>
          </a:p>
          <a:p>
            <a:pPr marL="358775" lvl="1" indent="-358775">
              <a:spcAft>
                <a:spcPts val="1800"/>
              </a:spcAft>
            </a:pPr>
            <a:r>
              <a:rPr lang="cs-CZ" dirty="0" smtClean="0">
                <a:effectLst/>
              </a:rPr>
              <a:t>v</a:t>
            </a:r>
            <a:r>
              <a:rPr lang="cs-CZ" dirty="0">
                <a:effectLst/>
              </a:rPr>
              <a:t> případě, kdy nakoupí </a:t>
            </a:r>
            <a:r>
              <a:rPr lang="cs-CZ" dirty="0" smtClean="0">
                <a:effectLst/>
              </a:rPr>
              <a:t>dříví, dřevěné výrobky</a:t>
            </a:r>
            <a:br>
              <a:rPr lang="cs-CZ" dirty="0" smtClean="0">
                <a:effectLst/>
              </a:rPr>
            </a:br>
            <a:r>
              <a:rPr lang="cs-CZ" dirty="0" smtClean="0">
                <a:effectLst/>
              </a:rPr>
              <a:t>již uvedené </a:t>
            </a:r>
            <a:r>
              <a:rPr lang="cs-CZ" dirty="0">
                <a:effectLst/>
              </a:rPr>
              <a:t>na vnitřní trh</a:t>
            </a:r>
            <a:r>
              <a:rPr lang="cs-CZ" dirty="0" smtClean="0">
                <a:effectLst/>
              </a:rPr>
              <a:t>.</a:t>
            </a:r>
            <a:br>
              <a:rPr lang="cs-CZ" dirty="0" smtClean="0">
                <a:effectLst/>
              </a:rPr>
            </a:br>
            <a:r>
              <a:rPr lang="cs-CZ" sz="2000" dirty="0" smtClean="0">
                <a:effectLst/>
              </a:rPr>
              <a:t>(výkup surového </a:t>
            </a:r>
            <a:r>
              <a:rPr lang="cs-CZ" sz="2000" dirty="0">
                <a:effectLst/>
              </a:rPr>
              <a:t>dříví od jiného tuzemského </a:t>
            </a:r>
            <a:r>
              <a:rPr lang="cs-CZ" sz="2000" dirty="0" smtClean="0">
                <a:effectLst/>
              </a:rPr>
              <a:t>vlastníka lesa nebo obchodníka, který </a:t>
            </a:r>
            <a:r>
              <a:rPr lang="cs-CZ" sz="2000" dirty="0">
                <a:effectLst/>
              </a:rPr>
              <a:t>je v pozici hospodářského </a:t>
            </a:r>
            <a:r>
              <a:rPr lang="cs-CZ" sz="2000" dirty="0" smtClean="0">
                <a:effectLst/>
              </a:rPr>
              <a:t>subjektu)</a:t>
            </a:r>
          </a:p>
          <a:p>
            <a:pPr marL="0" lvl="1" indent="0">
              <a:spcAft>
                <a:spcPts val="1800"/>
              </a:spcAft>
              <a:buNone/>
            </a:pPr>
            <a:endParaRPr lang="cs-CZ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>
              <a:spcAft>
                <a:spcPts val="1800"/>
              </a:spcAft>
              <a:buNone/>
            </a:pPr>
            <a:r>
              <a:rPr lang="cs-CZ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Povinnosti se nevztahují na</a:t>
            </a:r>
            <a:r>
              <a:rPr lang="cs-CZ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dirty="0" smtClean="0">
                <a:effectLst/>
              </a:rPr>
              <a:t>pokud </a:t>
            </a:r>
            <a:r>
              <a:rPr lang="cs-CZ" dirty="0">
                <a:effectLst/>
              </a:rPr>
              <a:t>někdo koupí dřevo a je </a:t>
            </a:r>
            <a:r>
              <a:rPr lang="cs-CZ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koncovým </a:t>
            </a:r>
            <a:r>
              <a:rPr lang="cs-CZ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spotřebitelem</a:t>
            </a:r>
            <a:endParaRPr lang="cs-CZ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Důležité definice: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516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8496943" cy="4896545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cs-CZ" b="1" dirty="0">
                <a:solidFill>
                  <a:srgbClr val="FF0000"/>
                </a:solidFill>
              </a:rPr>
              <a:t>„zákonně vytěženým</a:t>
            </a:r>
            <a:r>
              <a:rPr lang="cs-CZ" b="1" dirty="0" smtClean="0">
                <a:solidFill>
                  <a:srgbClr val="FF0000"/>
                </a:solidFill>
              </a:rPr>
              <a:t>“</a:t>
            </a:r>
            <a:br>
              <a:rPr lang="cs-CZ" b="1" dirty="0" smtClean="0">
                <a:solidFill>
                  <a:srgbClr val="FF0000"/>
                </a:solidFill>
              </a:rPr>
            </a:br>
            <a:r>
              <a:rPr lang="cs-CZ" dirty="0"/>
              <a:t>dřevo vytěžené v souladu s použitelnými právními předpisy v zemi původu vytěženého </a:t>
            </a:r>
            <a:r>
              <a:rPr lang="cs-CZ" dirty="0" smtClean="0"/>
              <a:t>dřeva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Nezákonně</a:t>
            </a:r>
            <a:r>
              <a:rPr lang="cs-CZ" sz="2400" dirty="0" smtClean="0">
                <a:effectLst/>
              </a:rPr>
              <a:t> </a:t>
            </a:r>
            <a:r>
              <a:rPr lang="cs-CZ" sz="2400" dirty="0">
                <a:effectLst/>
              </a:rPr>
              <a:t>vytěženým dřevem z produkce </a:t>
            </a:r>
            <a:r>
              <a:rPr lang="cs-CZ" sz="2400" dirty="0" smtClean="0">
                <a:effectLst/>
              </a:rPr>
              <a:t>se rozumí dřevo </a:t>
            </a:r>
            <a:r>
              <a:rPr lang="cs-CZ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vytěžené </a:t>
            </a:r>
            <a:r>
              <a:rPr lang="cs-CZ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 rozporu s lesním </a:t>
            </a:r>
            <a:r>
              <a:rPr lang="cs-CZ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zákonem </a:t>
            </a:r>
            <a:r>
              <a:rPr lang="cs-CZ" sz="2400" dirty="0" smtClean="0">
                <a:effectLst/>
              </a:rPr>
              <a:t>nebo jiným </a:t>
            </a:r>
            <a:r>
              <a:rPr lang="cs-CZ" sz="2400" dirty="0">
                <a:effectLst/>
              </a:rPr>
              <a:t>právním předpisem upravujícím těžbu dřeva</a:t>
            </a:r>
            <a:r>
              <a:rPr lang="cs-CZ" sz="2400" dirty="0" smtClean="0">
                <a:effectLst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cs-CZ" b="1" dirty="0">
                <a:solidFill>
                  <a:srgbClr val="FF0000"/>
                </a:solidFill>
              </a:rPr>
              <a:t>„zemí původu vytěženého dřeva“</a:t>
            </a:r>
            <a:br>
              <a:rPr lang="cs-CZ" b="1" dirty="0">
                <a:solidFill>
                  <a:srgbClr val="FF0000"/>
                </a:solidFill>
              </a:rPr>
            </a:br>
            <a:r>
              <a:rPr lang="cs-CZ" dirty="0"/>
              <a:t>země nebo území, kde bylo vytěženo dřevo, </a:t>
            </a:r>
            <a:r>
              <a:rPr lang="cs-CZ" dirty="0" smtClean="0"/>
              <a:t>vč. </a:t>
            </a:r>
            <a:r>
              <a:rPr lang="cs-CZ" dirty="0"/>
              <a:t>dřeva, jež je obsaženo v dřevařských výrobcích</a:t>
            </a:r>
          </a:p>
          <a:p>
            <a:pPr marL="0" indent="0">
              <a:spcAft>
                <a:spcPts val="1800"/>
              </a:spcAft>
              <a:buNone/>
            </a:pPr>
            <a:endParaRPr lang="cs-CZ" sz="2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Důležité definice: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812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8496943" cy="4896545"/>
          </a:xfrm>
        </p:spPr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cs-CZ" b="1" dirty="0" smtClean="0">
                <a:ln w="12700"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HOSPODÁŘSKÝ SUBJEKT</a:t>
            </a:r>
          </a:p>
          <a:p>
            <a:pPr>
              <a:spcAft>
                <a:spcPts val="1800"/>
              </a:spcAft>
            </a:pPr>
            <a:r>
              <a:rPr lang="cs-CZ" dirty="0" smtClean="0"/>
              <a:t>povinností je </a:t>
            </a:r>
            <a:r>
              <a:rPr lang="cs-CZ" dirty="0" smtClean="0">
                <a:solidFill>
                  <a:srgbClr val="FF0000"/>
                </a:solidFill>
              </a:rPr>
              <a:t>neuvádět nezákonně vytěžené dřevo </a:t>
            </a:r>
            <a:r>
              <a:rPr lang="cs-CZ" dirty="0" smtClean="0"/>
              <a:t>poprvé</a:t>
            </a:r>
            <a:r>
              <a:rPr lang="cs-CZ" dirty="0" smtClean="0">
                <a:solidFill>
                  <a:srgbClr val="FF0000"/>
                </a:solidFill>
              </a:rPr>
              <a:t> na </a:t>
            </a:r>
            <a:r>
              <a:rPr lang="cs-CZ" dirty="0" smtClean="0"/>
              <a:t>vnitřní</a:t>
            </a:r>
            <a:r>
              <a:rPr lang="cs-CZ" dirty="0" smtClean="0">
                <a:solidFill>
                  <a:srgbClr val="FF0000"/>
                </a:solidFill>
              </a:rPr>
              <a:t> trh</a:t>
            </a:r>
          </a:p>
          <a:p>
            <a:pPr>
              <a:spcAft>
                <a:spcPts val="1800"/>
              </a:spcAft>
            </a:pPr>
            <a:r>
              <a:rPr lang="cs-CZ" dirty="0" smtClean="0"/>
              <a:t>při </a:t>
            </a:r>
            <a:r>
              <a:rPr lang="cs-CZ" dirty="0"/>
              <a:t>uvádění dřeva a </a:t>
            </a:r>
            <a:r>
              <a:rPr lang="cs-CZ" dirty="0" smtClean="0"/>
              <a:t>dřevařských </a:t>
            </a:r>
            <a:r>
              <a:rPr lang="cs-CZ" dirty="0"/>
              <a:t>výrobků na trh </a:t>
            </a:r>
            <a:r>
              <a:rPr lang="cs-CZ" dirty="0" smtClean="0">
                <a:solidFill>
                  <a:srgbClr val="FF0000"/>
                </a:solidFill>
              </a:rPr>
              <a:t>vykonává „náležitou péči“</a:t>
            </a:r>
            <a:r>
              <a:rPr lang="cs-CZ" dirty="0" smtClean="0"/>
              <a:t> </a:t>
            </a:r>
            <a:endParaRPr lang="cs-CZ" dirty="0"/>
          </a:p>
          <a:p>
            <a:pPr>
              <a:spcAft>
                <a:spcPts val="1800"/>
              </a:spcAft>
            </a:pPr>
            <a:r>
              <a:rPr lang="cs-CZ" dirty="0" smtClean="0">
                <a:solidFill>
                  <a:srgbClr val="FF0000"/>
                </a:solidFill>
              </a:rPr>
              <a:t>udržuje </a:t>
            </a:r>
            <a:r>
              <a:rPr lang="cs-CZ" dirty="0">
                <a:solidFill>
                  <a:srgbClr val="FF0000"/>
                </a:solidFill>
              </a:rPr>
              <a:t>a</a:t>
            </a:r>
            <a:r>
              <a:rPr lang="cs-CZ" dirty="0"/>
              <a:t> pravidelně </a:t>
            </a:r>
            <a:r>
              <a:rPr lang="cs-CZ" dirty="0">
                <a:solidFill>
                  <a:srgbClr val="FF0000"/>
                </a:solidFill>
              </a:rPr>
              <a:t>hodnotí</a:t>
            </a:r>
            <a:r>
              <a:rPr lang="cs-CZ" dirty="0"/>
              <a:t> svůj vlastní </a:t>
            </a:r>
            <a:r>
              <a:rPr lang="cs-CZ" dirty="0">
                <a:solidFill>
                  <a:srgbClr val="FF0000"/>
                </a:solidFill>
              </a:rPr>
              <a:t>systém náležité péče</a:t>
            </a:r>
            <a:r>
              <a:rPr lang="cs-CZ" dirty="0"/>
              <a:t>, který </a:t>
            </a:r>
            <a:r>
              <a:rPr lang="cs-CZ" dirty="0" smtClean="0"/>
              <a:t>používá</a:t>
            </a:r>
            <a:endParaRPr lang="cs-CZ" dirty="0"/>
          </a:p>
          <a:p>
            <a:pPr marL="361950" indent="0">
              <a:spcAft>
                <a:spcPts val="1800"/>
              </a:spcAft>
              <a:buNone/>
            </a:pP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výjimkou situace</a:t>
            </a:r>
            <a:r>
              <a:rPr lang="cs-CZ" sz="2400" dirty="0">
                <a:effectLst/>
              </a:rPr>
              <a:t>, kdy hospodářský subjekt využívá </a:t>
            </a:r>
            <a:r>
              <a:rPr lang="cs-CZ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systém náležité péče zavedený kontrolní organizací</a:t>
            </a:r>
          </a:p>
          <a:p>
            <a:pPr marL="0" indent="0">
              <a:spcAft>
                <a:spcPts val="1800"/>
              </a:spcAft>
              <a:buNone/>
            </a:pPr>
            <a:endParaRPr lang="cs-CZ" sz="2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Povinnosti</a:t>
            </a:r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323528" y="6885384"/>
            <a:ext cx="8496944" cy="1080120"/>
          </a:xfrm>
          <a:prstGeom prst="roundRect">
            <a:avLst>
              <a:gd name="adj" fmla="val 10563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1"/>
            <a:tileRect/>
          </a:gradFill>
          <a:ln w="25400" cap="rnd">
            <a:solidFill>
              <a:srgbClr val="0070C0"/>
            </a:solidFill>
          </a:ln>
        </p:spPr>
        <p:txBody>
          <a:bodyPr wrap="square" lIns="0" tIns="0" rIns="0" bIns="0" rtlCol="0">
            <a:noAutofit/>
          </a:bodyPr>
          <a:lstStyle/>
          <a:p>
            <a:pPr indent="144000">
              <a:spcAft>
                <a:spcPts val="600"/>
              </a:spcAft>
            </a:pPr>
            <a:r>
              <a:rPr lang="cs-CZ" sz="20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Kontrolní organizace:</a:t>
            </a:r>
            <a:br>
              <a:rPr lang="cs-CZ" sz="20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/>
              <a:t>nyní v EU jen 2: </a:t>
            </a:r>
            <a:r>
              <a:rPr lang="cs-CZ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Consorzio </a:t>
            </a:r>
            <a:r>
              <a:rPr lang="cs-CZ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Servizi </a:t>
            </a:r>
            <a:r>
              <a:rPr lang="cs-CZ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Legno-Sughero</a:t>
            </a:r>
            <a:r>
              <a:rPr lang="cs-CZ" smtClean="0"/>
              <a:t>, působnost – Italská republika</a:t>
            </a:r>
            <a:br>
              <a:rPr lang="cs-CZ" smtClean="0"/>
            </a:br>
            <a:r>
              <a:rPr lang="cs-CZ" smtClean="0"/>
              <a:t>a </a:t>
            </a:r>
            <a:r>
              <a:rPr lang="cs-CZ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NEPCon</a:t>
            </a:r>
            <a:r>
              <a:rPr lang="cs-CZ"/>
              <a:t>, se sídlem v Dánsku, </a:t>
            </a:r>
            <a:r>
              <a:rPr lang="cs-CZ" smtClean="0"/>
              <a:t>působnost – všechny země EU mimo IR</a:t>
            </a:r>
            <a:endParaRPr lang="cs-CZ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90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10486 L 0 -0.2150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8496943" cy="4896545"/>
          </a:xfrm>
        </p:spPr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cs-CZ" b="1" dirty="0" smtClean="0">
                <a:ln w="12700"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OBCHODNÍK</a:t>
            </a:r>
          </a:p>
          <a:p>
            <a:r>
              <a:rPr lang="cs-CZ" dirty="0" smtClean="0"/>
              <a:t>v rámci </a:t>
            </a:r>
            <a:r>
              <a:rPr lang="cs-CZ" dirty="0"/>
              <a:t>celého dodavatelského řetězce </a:t>
            </a:r>
            <a:r>
              <a:rPr lang="cs-CZ" dirty="0" smtClean="0">
                <a:solidFill>
                  <a:srgbClr val="FF0000"/>
                </a:solidFill>
              </a:rPr>
              <a:t>zajistit</a:t>
            </a:r>
            <a:r>
              <a:rPr lang="cs-CZ" dirty="0" smtClean="0"/>
              <a:t> možnost </a:t>
            </a:r>
            <a:r>
              <a:rPr lang="cs-CZ" dirty="0" smtClean="0">
                <a:solidFill>
                  <a:srgbClr val="FF0000"/>
                </a:solidFill>
              </a:rPr>
              <a:t>zpětného vysledování</a:t>
            </a:r>
            <a:endParaRPr lang="cs-CZ" dirty="0">
              <a:solidFill>
                <a:srgbClr val="FF0000"/>
              </a:solidFill>
            </a:endParaRPr>
          </a:p>
          <a:p>
            <a:pPr lvl="0"/>
            <a:r>
              <a:rPr lang="cs-CZ" dirty="0" smtClean="0"/>
              <a:t>určit hospodářské </a:t>
            </a:r>
            <a:r>
              <a:rPr lang="cs-CZ" dirty="0"/>
              <a:t>subjekty nebo obchodníky</a:t>
            </a:r>
            <a:r>
              <a:rPr lang="cs-CZ" dirty="0" smtClean="0"/>
              <a:t>,</a:t>
            </a:r>
            <a:br>
              <a:rPr lang="cs-CZ" dirty="0" smtClean="0"/>
            </a:br>
            <a:r>
              <a:rPr lang="cs-CZ" dirty="0" smtClean="0">
                <a:solidFill>
                  <a:srgbClr val="FF0000"/>
                </a:solidFill>
              </a:rPr>
              <a:t>kteří</a:t>
            </a:r>
            <a:r>
              <a:rPr lang="cs-CZ" dirty="0" smtClean="0"/>
              <a:t> </a:t>
            </a:r>
            <a:r>
              <a:rPr lang="cs-CZ" dirty="0"/>
              <a:t>dřevo a dřevařské výrobky </a:t>
            </a:r>
            <a:r>
              <a:rPr lang="cs-CZ" dirty="0" smtClean="0">
                <a:solidFill>
                  <a:srgbClr val="FF0000"/>
                </a:solidFill>
              </a:rPr>
              <a:t>dodali</a:t>
            </a:r>
            <a:endParaRPr lang="cs-CZ" dirty="0">
              <a:solidFill>
                <a:srgbClr val="FF0000"/>
              </a:solidFill>
            </a:endParaRPr>
          </a:p>
          <a:p>
            <a:pPr lvl="0"/>
            <a:r>
              <a:rPr lang="cs-CZ" dirty="0" smtClean="0"/>
              <a:t>určit </a:t>
            </a:r>
            <a:r>
              <a:rPr lang="cs-CZ" dirty="0"/>
              <a:t>obchodníky, </a:t>
            </a:r>
            <a:r>
              <a:rPr lang="cs-CZ" dirty="0">
                <a:solidFill>
                  <a:srgbClr val="FF0000"/>
                </a:solidFill>
              </a:rPr>
              <a:t>kterým</a:t>
            </a:r>
            <a:r>
              <a:rPr lang="cs-CZ" dirty="0"/>
              <a:t> dřevo a dřevařské výrobky </a:t>
            </a:r>
            <a:r>
              <a:rPr lang="cs-CZ" dirty="0" smtClean="0">
                <a:solidFill>
                  <a:srgbClr val="FF0000"/>
                </a:solidFill>
              </a:rPr>
              <a:t>dodali</a:t>
            </a:r>
            <a:r>
              <a:rPr lang="cs-CZ" dirty="0" smtClean="0"/>
              <a:t> </a:t>
            </a:r>
            <a:endParaRPr lang="cs-CZ" dirty="0"/>
          </a:p>
          <a:p>
            <a:r>
              <a:rPr lang="cs-CZ" dirty="0"/>
              <a:t>uvedené</a:t>
            </a:r>
            <a:r>
              <a:rPr lang="cs-CZ" dirty="0" smtClean="0">
                <a:solidFill>
                  <a:srgbClr val="FF0000"/>
                </a:solidFill>
              </a:rPr>
              <a:t> informace</a:t>
            </a:r>
            <a:r>
              <a:rPr lang="cs-CZ" dirty="0" smtClean="0"/>
              <a:t> </a:t>
            </a:r>
            <a:r>
              <a:rPr lang="cs-CZ" dirty="0" smtClean="0">
                <a:solidFill>
                  <a:srgbClr val="FF0000"/>
                </a:solidFill>
              </a:rPr>
              <a:t>uchovávat</a:t>
            </a:r>
            <a:r>
              <a:rPr lang="cs-CZ" dirty="0" smtClean="0"/>
              <a:t> po </a:t>
            </a:r>
            <a:r>
              <a:rPr lang="cs-CZ" dirty="0"/>
              <a:t>dobu </a:t>
            </a:r>
            <a:r>
              <a:rPr lang="cs-CZ" dirty="0">
                <a:solidFill>
                  <a:srgbClr val="FF0000"/>
                </a:solidFill>
              </a:rPr>
              <a:t>min.</a:t>
            </a:r>
            <a:r>
              <a:rPr lang="cs-CZ" dirty="0" smtClean="0"/>
              <a:t> </a:t>
            </a:r>
            <a:r>
              <a:rPr lang="cs-CZ" dirty="0" smtClean="0">
                <a:solidFill>
                  <a:srgbClr val="FF0000"/>
                </a:solidFill>
              </a:rPr>
              <a:t>5 let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 smtClean="0">
                <a:solidFill>
                  <a:srgbClr val="FF0000"/>
                </a:solidFill>
              </a:rPr>
              <a:t>poskytnout </a:t>
            </a:r>
            <a:r>
              <a:rPr lang="cs-CZ" dirty="0">
                <a:solidFill>
                  <a:srgbClr val="FF0000"/>
                </a:solidFill>
              </a:rPr>
              <a:t>je </a:t>
            </a:r>
            <a:r>
              <a:rPr lang="cs-CZ" dirty="0"/>
              <a:t>na </a:t>
            </a:r>
            <a:r>
              <a:rPr lang="cs-CZ" dirty="0" smtClean="0"/>
              <a:t>požádání </a:t>
            </a:r>
            <a:r>
              <a:rPr lang="cs-CZ" dirty="0"/>
              <a:t>příslušným </a:t>
            </a:r>
            <a:r>
              <a:rPr lang="cs-CZ" dirty="0" smtClean="0"/>
              <a:t>orgánům</a:t>
            </a:r>
            <a:endParaRPr lang="cs-CZ" dirty="0"/>
          </a:p>
          <a:p>
            <a:pPr marL="0" indent="0">
              <a:spcAft>
                <a:spcPts val="1800"/>
              </a:spcAft>
              <a:buNone/>
            </a:pPr>
            <a:endParaRPr lang="cs-CZ" sz="2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Povinnosti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163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812800" indent="0">
              <a:buNone/>
            </a:pPr>
            <a:r>
              <a:rPr lang="cs-CZ" sz="4000" dirty="0" smtClean="0"/>
              <a:t>3 prvky </a:t>
            </a:r>
            <a:r>
              <a:rPr lang="cs-CZ" sz="4000" dirty="0"/>
              <a:t/>
            </a:r>
            <a:br>
              <a:rPr lang="cs-CZ" sz="4000" dirty="0"/>
            </a:br>
            <a:r>
              <a:rPr lang="cs-CZ" sz="4000" dirty="0"/>
              <a:t>na nichž je založeno </a:t>
            </a:r>
            <a:r>
              <a:rPr lang="cs-CZ" sz="4000"/>
              <a:t>řízení </a:t>
            </a:r>
            <a:r>
              <a:rPr lang="cs-CZ" sz="4000" smtClean="0"/>
              <a:t>rizik</a:t>
            </a:r>
          </a:p>
          <a:p>
            <a:pPr marL="812800" indent="0">
              <a:buNone/>
            </a:pPr>
            <a:r>
              <a:rPr lang="cs-CZ" dirty="0"/>
              <a:t/>
            </a:r>
            <a:br>
              <a:rPr lang="cs-CZ" dirty="0"/>
            </a:br>
            <a:endParaRPr lang="cs-CZ" dirty="0"/>
          </a:p>
          <a:p>
            <a:pPr marL="742950" indent="-742950">
              <a:buFont typeface="+mj-lt"/>
              <a:buAutoNum type="arabicPeriod"/>
            </a:pPr>
            <a:r>
              <a:rPr lang="cs-CZ" sz="4000" dirty="0">
                <a:solidFill>
                  <a:srgbClr val="FF0000"/>
                </a:solidFill>
              </a:rPr>
              <a:t>přístup k </a:t>
            </a:r>
            <a:r>
              <a:rPr lang="cs-CZ" sz="4000" dirty="0" smtClean="0">
                <a:solidFill>
                  <a:srgbClr val="FF0000"/>
                </a:solidFill>
              </a:rPr>
              <a:t>informacím</a:t>
            </a:r>
            <a:endParaRPr lang="cs-CZ" sz="4000" dirty="0">
              <a:solidFill>
                <a:srgbClr val="FF0000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cs-CZ" sz="4000" dirty="0">
                <a:solidFill>
                  <a:srgbClr val="FF0000"/>
                </a:solidFill>
              </a:rPr>
              <a:t>posouzení </a:t>
            </a:r>
            <a:r>
              <a:rPr lang="cs-CZ" sz="4000" dirty="0" smtClean="0">
                <a:solidFill>
                  <a:srgbClr val="FF0000"/>
                </a:solidFill>
              </a:rPr>
              <a:t>rizik</a:t>
            </a:r>
            <a:endParaRPr lang="cs-CZ" sz="4000" dirty="0">
              <a:solidFill>
                <a:srgbClr val="FF0000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cs-CZ" sz="4000" smtClean="0">
                <a:solidFill>
                  <a:srgbClr val="FF0000"/>
                </a:solidFill>
              </a:rPr>
              <a:t>„zmírnění“ </a:t>
            </a:r>
            <a:r>
              <a:rPr lang="cs-CZ" sz="4000" dirty="0">
                <a:solidFill>
                  <a:srgbClr val="FF0000"/>
                </a:solidFill>
              </a:rPr>
              <a:t>zjištěného rizika</a:t>
            </a:r>
            <a:endParaRPr lang="cs-CZ" sz="4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Systém náležité péče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101" y="3449739"/>
            <a:ext cx="1278307" cy="1707453"/>
          </a:xfrm>
          <a:prstGeom prst="rect">
            <a:avLst/>
          </a:prstGeom>
          <a:noFill/>
          <a:effectLst>
            <a:outerShdw blurRad="114300" dist="114300" dir="4200000" algn="tl" rotWithShape="0">
              <a:prstClr val="black">
                <a:alpha val="7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059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514350" indent="-514350">
              <a:spcAft>
                <a:spcPts val="1800"/>
              </a:spcAft>
              <a:buFont typeface="+mj-lt"/>
              <a:buAutoNum type="arabicPeriod"/>
            </a:pPr>
            <a:r>
              <a:rPr lang="cs-CZ" sz="7200" b="1" dirty="0" smtClean="0"/>
              <a:t>závazky EU </a:t>
            </a:r>
          </a:p>
          <a:p>
            <a:pPr marL="514350" indent="-514350">
              <a:spcAft>
                <a:spcPts val="1800"/>
              </a:spcAft>
              <a:buFont typeface="+mj-lt"/>
              <a:buAutoNum type="arabicPeriod"/>
            </a:pPr>
            <a:r>
              <a:rPr lang="cs-CZ" sz="7200" b="1" dirty="0" smtClean="0"/>
              <a:t>legislativa EU</a:t>
            </a:r>
          </a:p>
          <a:p>
            <a:pPr marL="514350" indent="-514350">
              <a:spcAft>
                <a:spcPts val="1800"/>
              </a:spcAft>
              <a:buFont typeface="+mj-lt"/>
              <a:buAutoNum type="arabicPeriod"/>
            </a:pPr>
            <a:r>
              <a:rPr lang="cs-CZ" sz="7200" b="1" dirty="0" smtClean="0"/>
              <a:t>předpisy ČR</a:t>
            </a:r>
            <a:endParaRPr lang="cs-CZ" sz="7200" b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133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cs-CZ" dirty="0" smtClean="0"/>
              <a:t>opatření </a:t>
            </a:r>
            <a:r>
              <a:rPr lang="cs-CZ" dirty="0"/>
              <a:t>a postupy </a:t>
            </a:r>
            <a:r>
              <a:rPr lang="cs-CZ" b="1" dirty="0">
                <a:solidFill>
                  <a:srgbClr val="FF0000"/>
                </a:solidFill>
              </a:rPr>
              <a:t>zajišťující</a:t>
            </a:r>
            <a:r>
              <a:rPr lang="cs-CZ" dirty="0"/>
              <a:t> </a:t>
            </a:r>
            <a:r>
              <a:rPr lang="cs-CZ" b="1" dirty="0">
                <a:solidFill>
                  <a:srgbClr val="FF0000"/>
                </a:solidFill>
              </a:rPr>
              <a:t>přístup </a:t>
            </a:r>
            <a:r>
              <a:rPr lang="cs-CZ" b="1" dirty="0" smtClean="0">
                <a:solidFill>
                  <a:srgbClr val="FF0000"/>
                </a:solidFill>
              </a:rPr>
              <a:t>k informacím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týkajících se </a:t>
            </a: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dodávek dřeva a dřevařských výrobků </a:t>
            </a:r>
            <a:r>
              <a:rPr lang="cs-CZ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uvádě-ných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hospodářským subjektem </a:t>
            </a: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trh </a:t>
            </a:r>
          </a:p>
          <a:p>
            <a:pPr marL="361950" indent="-361950" fontAlgn="t">
              <a:spcAft>
                <a:spcPts val="0"/>
              </a:spcAft>
              <a:buFont typeface="+mj-lt"/>
              <a:buAutoNum type="arabicPeriod"/>
              <a:tabLst>
                <a:tab pos="2333625" algn="l"/>
              </a:tabLst>
            </a:pP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Popis	</a:t>
            </a:r>
            <a:r>
              <a:rPr lang="cs-CZ" sz="2400" dirty="0" smtClean="0">
                <a:effectLst/>
              </a:rPr>
              <a:t>obchodní název, druh výrobku, obecný 	název </a:t>
            </a:r>
            <a:r>
              <a:rPr lang="cs-CZ" sz="2400" dirty="0">
                <a:effectLst/>
              </a:rPr>
              <a:t>druhů dřevin </a:t>
            </a:r>
            <a:r>
              <a:rPr lang="cs-CZ" sz="2400" dirty="0" smtClean="0">
                <a:effectLst/>
              </a:rPr>
              <a:t>(př. vědecký název)</a:t>
            </a:r>
            <a:endParaRPr lang="cs-CZ" sz="2400" dirty="0">
              <a:effectLst/>
            </a:endParaRPr>
          </a:p>
          <a:p>
            <a:pPr marL="361950" indent="-361950" fontAlgn="t">
              <a:spcAft>
                <a:spcPts val="0"/>
              </a:spcAft>
              <a:buFont typeface="+mj-lt"/>
              <a:buAutoNum type="arabicPeriod"/>
              <a:tabLst>
                <a:tab pos="2333625" algn="l"/>
              </a:tabLst>
            </a:pP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Země </a:t>
            </a:r>
            <a:r>
              <a:rPr lang="cs-CZ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původu</a:t>
            </a:r>
            <a:r>
              <a:rPr lang="cs-CZ" sz="2400" dirty="0">
                <a:effectLst/>
              </a:rPr>
              <a:t> </a:t>
            </a:r>
            <a:r>
              <a:rPr lang="cs-CZ" sz="2400" dirty="0" smtClean="0">
                <a:effectLst/>
              </a:rPr>
              <a:t>	vytěženého </a:t>
            </a:r>
            <a:r>
              <a:rPr lang="cs-CZ" sz="2400" dirty="0">
                <a:effectLst/>
              </a:rPr>
              <a:t>dřeva, </a:t>
            </a:r>
            <a:r>
              <a:rPr lang="cs-CZ" sz="2400" dirty="0" smtClean="0">
                <a:effectLst/>
              </a:rPr>
              <a:t>(př. </a:t>
            </a:r>
            <a:r>
              <a:rPr lang="cs-CZ" sz="2400" dirty="0">
                <a:effectLst/>
              </a:rPr>
              <a:t>region </a:t>
            </a:r>
            <a:r>
              <a:rPr lang="cs-CZ" sz="2400" dirty="0" smtClean="0">
                <a:effectLst/>
              </a:rPr>
              <a:t>státu těžby, 	oprávnění </a:t>
            </a:r>
            <a:r>
              <a:rPr lang="cs-CZ" sz="2400" dirty="0">
                <a:effectLst/>
              </a:rPr>
              <a:t>k </a:t>
            </a:r>
            <a:r>
              <a:rPr lang="cs-CZ" sz="2400" dirty="0" smtClean="0">
                <a:effectLst/>
              </a:rPr>
              <a:t>těžbě)</a:t>
            </a:r>
            <a:endParaRPr lang="cs-CZ" sz="2400" dirty="0">
              <a:effectLst/>
            </a:endParaRPr>
          </a:p>
          <a:p>
            <a:pPr marL="361950" indent="-361950" fontAlgn="t">
              <a:spcAft>
                <a:spcPts val="0"/>
              </a:spcAft>
              <a:buFont typeface="+mj-lt"/>
              <a:buAutoNum type="arabicPeriod"/>
              <a:tabLst>
                <a:tab pos="2333625" algn="l"/>
              </a:tabLst>
            </a:pP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Množství</a:t>
            </a:r>
            <a:r>
              <a:rPr lang="cs-CZ" sz="2400" dirty="0" smtClean="0">
                <a:effectLst/>
              </a:rPr>
              <a:t> 	objem, hmotnost, počet jednotek</a:t>
            </a:r>
            <a:endParaRPr lang="cs-CZ" sz="2400" dirty="0">
              <a:effectLst/>
            </a:endParaRPr>
          </a:p>
          <a:p>
            <a:pPr marL="361950" indent="-361950" fontAlgn="t">
              <a:spcAft>
                <a:spcPts val="0"/>
              </a:spcAft>
              <a:buFont typeface="+mj-lt"/>
              <a:buAutoNum type="arabicPeriod"/>
              <a:tabLst>
                <a:tab pos="2333625" algn="l"/>
              </a:tabLst>
            </a:pP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Dodavatel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</a:t>
            </a:r>
            <a:r>
              <a:rPr lang="cs-CZ" sz="2400" dirty="0" smtClean="0">
                <a:effectLst/>
              </a:rPr>
              <a:t>jméno </a:t>
            </a:r>
            <a:r>
              <a:rPr lang="cs-CZ" sz="2400" dirty="0">
                <a:effectLst/>
              </a:rPr>
              <a:t>a adresa </a:t>
            </a:r>
            <a:r>
              <a:rPr lang="cs-CZ" sz="2400" dirty="0" smtClean="0">
                <a:effectLst/>
              </a:rPr>
              <a:t>hospodářského subjektu</a:t>
            </a:r>
            <a:endParaRPr lang="cs-CZ" sz="2400" dirty="0">
              <a:effectLst/>
            </a:endParaRPr>
          </a:p>
          <a:p>
            <a:pPr marL="361950" indent="-361950" fontAlgn="t">
              <a:spcAft>
                <a:spcPts val="0"/>
              </a:spcAft>
              <a:buFont typeface="+mj-lt"/>
              <a:buAutoNum type="arabicPeriod"/>
              <a:tabLst>
                <a:tab pos="2333625" algn="l"/>
              </a:tabLst>
            </a:pP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Odběratel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</a:t>
            </a:r>
            <a:r>
              <a:rPr lang="cs-CZ" sz="2400" dirty="0" smtClean="0">
                <a:effectLst/>
              </a:rPr>
              <a:t>název </a:t>
            </a:r>
            <a:r>
              <a:rPr lang="cs-CZ" sz="2400" dirty="0">
                <a:effectLst/>
              </a:rPr>
              <a:t>a adresa </a:t>
            </a:r>
            <a:r>
              <a:rPr lang="cs-CZ" sz="2400" dirty="0" smtClean="0">
                <a:effectLst/>
              </a:rPr>
              <a:t>obchodníka</a:t>
            </a:r>
            <a:endParaRPr lang="cs-CZ" sz="2400" dirty="0">
              <a:effectLst/>
            </a:endParaRPr>
          </a:p>
          <a:p>
            <a:pPr marL="361950" indent="-361950" fontAlgn="t">
              <a:spcAft>
                <a:spcPts val="0"/>
              </a:spcAft>
              <a:buFont typeface="+mj-lt"/>
              <a:buAutoNum type="arabicPeriod"/>
              <a:tabLst>
                <a:tab pos="2333625" algn="l"/>
              </a:tabLst>
            </a:pP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Doklady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</a:t>
            </a:r>
            <a:r>
              <a:rPr lang="cs-CZ" sz="2400" dirty="0" smtClean="0">
                <a:effectLst/>
              </a:rPr>
              <a:t>informace dokládající </a:t>
            </a:r>
            <a:r>
              <a:rPr lang="cs-CZ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soulad </a:t>
            </a:r>
            <a:r>
              <a:rPr lang="cs-CZ" sz="2400" dirty="0" smtClean="0">
                <a:effectLst/>
              </a:rPr>
              <a:t>dřev. výrobků</a:t>
            </a:r>
            <a:br>
              <a:rPr lang="cs-CZ" sz="2400" dirty="0" smtClean="0">
                <a:effectLst/>
              </a:rPr>
            </a:br>
            <a:r>
              <a:rPr lang="cs-CZ" sz="2400" dirty="0" smtClean="0">
                <a:effectLst/>
              </a:rPr>
              <a:t> 	a dřeva </a:t>
            </a:r>
            <a:r>
              <a:rPr lang="cs-CZ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 použitelnými právními předpisy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/>
              <a:t>Systém náležité </a:t>
            </a:r>
            <a:r>
              <a:rPr lang="cs-CZ" smtClean="0"/>
              <a:t>péče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355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cs-CZ" sz="2400" dirty="0" smtClean="0"/>
              <a:t>kritéria pro </a:t>
            </a:r>
            <a:r>
              <a:rPr lang="cs-CZ" sz="2400" b="1" dirty="0" smtClean="0">
                <a:solidFill>
                  <a:srgbClr val="FF0000"/>
                </a:solidFill>
              </a:rPr>
              <a:t>posouzení rizik</a:t>
            </a:r>
            <a:r>
              <a:rPr lang="cs-CZ" sz="2400" dirty="0" smtClean="0"/>
              <a:t> umožňující provozovateli</a:t>
            </a:r>
            <a:br>
              <a:rPr lang="cs-CZ" sz="2400" dirty="0" smtClean="0"/>
            </a:br>
            <a:r>
              <a:rPr lang="cs-CZ" sz="2400" dirty="0" smtClean="0"/>
              <a:t>analyzovat </a:t>
            </a:r>
            <a:r>
              <a:rPr lang="cs-CZ" sz="2400" dirty="0"/>
              <a:t>a posoudit riziko uvedení nezákonně vytěženého dřeva nebo dřevařských výrobků </a:t>
            </a:r>
            <a:r>
              <a:rPr lang="cs-CZ" sz="2400" dirty="0" smtClean="0"/>
              <a:t>na vnitřní trh EU</a:t>
            </a:r>
            <a:endParaRPr lang="cs-CZ" sz="2400" dirty="0"/>
          </a:p>
          <a:p>
            <a:pPr marL="0" indent="0">
              <a:buNone/>
            </a:pPr>
            <a:r>
              <a:rPr lang="cs-CZ" sz="2400" b="1" dirty="0">
                <a:solidFill>
                  <a:srgbClr val="FF0000"/>
                </a:solidFill>
              </a:rPr>
              <a:t>zmírnění zjištěného rizika</a:t>
            </a:r>
            <a:br>
              <a:rPr lang="cs-CZ" sz="2400" b="1" dirty="0">
                <a:solidFill>
                  <a:srgbClr val="FF0000"/>
                </a:solidFill>
              </a:rPr>
            </a:br>
            <a:r>
              <a:rPr lang="cs-CZ" sz="2400" dirty="0"/>
              <a:t>není-li riziko zjištěné během postupů posouzení rizik zanedbatelné</a:t>
            </a:r>
          </a:p>
          <a:p>
            <a:pPr marL="0" indent="0">
              <a:buNone/>
            </a:pPr>
            <a:endParaRPr lang="cs-CZ" sz="2400" dirty="0" smtClean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/>
              <a:t>Systém náležité </a:t>
            </a:r>
            <a:r>
              <a:rPr lang="cs-CZ" smtClean="0"/>
              <a:t>péče</a:t>
            </a:r>
            <a:endParaRPr lang="cs-CZ"/>
          </a:p>
        </p:txBody>
      </p:sp>
      <p:sp>
        <p:nvSpPr>
          <p:cNvPr id="4" name="Zaoblený obdélník 3"/>
          <p:cNvSpPr/>
          <p:nvPr/>
        </p:nvSpPr>
        <p:spPr>
          <a:xfrm>
            <a:off x="323528" y="6885384"/>
            <a:ext cx="8496944" cy="1080120"/>
          </a:xfrm>
          <a:prstGeom prst="roundRect">
            <a:avLst>
              <a:gd name="adj" fmla="val 21901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1"/>
            <a:tileRect/>
          </a:gradFill>
          <a:ln w="25400" cap="rnd">
            <a:solidFill>
              <a:srgbClr val="0070C0"/>
            </a:solidFill>
          </a:ln>
        </p:spPr>
        <p:txBody>
          <a:bodyPr wrap="square" lIns="0" tIns="0" rIns="0" bIns="0" rtlCol="0">
            <a:noAutofit/>
          </a:bodyPr>
          <a:lstStyle/>
          <a:p>
            <a:pPr indent="144000">
              <a:spcAft>
                <a:spcPts val="600"/>
              </a:spcAft>
            </a:pPr>
            <a:r>
              <a:rPr lang="cs-CZ" sz="200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Komplexnost:</a:t>
            </a:r>
            <a:r>
              <a:rPr lang="cs-CZ" sz="2000" smtClean="0">
                <a:solidFill>
                  <a:srgbClr val="FF0000"/>
                </a:solidFill>
              </a:rPr>
              <a:t> </a:t>
            </a:r>
            <a:br>
              <a:rPr lang="cs-CZ" sz="2000" smtClean="0">
                <a:solidFill>
                  <a:srgbClr val="FF0000"/>
                </a:solidFill>
              </a:rPr>
            </a:br>
            <a:r>
              <a:rPr lang="cs-CZ" smtClean="0"/>
              <a:t>nepřehledný dodavatelský řetězec (</a:t>
            </a:r>
            <a:r>
              <a:rPr lang="cs-CZ" smtClean="0">
                <a:solidFill>
                  <a:srgbClr val="FF0000"/>
                </a:solidFill>
              </a:rPr>
              <a:t>ne dlouhý!</a:t>
            </a:r>
            <a:r>
              <a:rPr lang="cs-CZ" smtClean="0"/>
              <a:t>), nesnadnost – nemožnost zpětného dohledání, chybějící informace ...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8199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0 -0.2150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endParaRPr lang="cs-CZ" sz="1000" dirty="0" smtClean="0">
              <a:solidFill>
                <a:srgbClr val="FF0000"/>
              </a:solidFill>
            </a:endParaRPr>
          </a:p>
          <a:p>
            <a:pPr>
              <a:spcAft>
                <a:spcPts val="1800"/>
              </a:spcAft>
            </a:pPr>
            <a:r>
              <a:rPr lang="cs-CZ" b="1" dirty="0" smtClean="0">
                <a:solidFill>
                  <a:srgbClr val="FF0000"/>
                </a:solidFill>
              </a:rPr>
              <a:t>Zákon </a:t>
            </a:r>
            <a:r>
              <a:rPr lang="cs-CZ" b="1" dirty="0">
                <a:solidFill>
                  <a:srgbClr val="FF0000"/>
                </a:solidFill>
              </a:rPr>
              <a:t>č</a:t>
            </a:r>
            <a:r>
              <a:rPr lang="cs-CZ" b="1" dirty="0" smtClean="0">
                <a:solidFill>
                  <a:srgbClr val="FF0000"/>
                </a:solidFill>
              </a:rPr>
              <a:t>. 226/2013</a:t>
            </a:r>
            <a:r>
              <a:rPr lang="cs-CZ" b="1" dirty="0" smtClean="0"/>
              <a:t> </a:t>
            </a:r>
            <a:r>
              <a:rPr lang="cs-CZ" dirty="0" smtClean="0"/>
              <a:t>Sb.</a:t>
            </a:r>
            <a:br>
              <a:rPr lang="cs-CZ" dirty="0" smtClean="0"/>
            </a:br>
            <a:r>
              <a:rPr lang="cs-CZ" dirty="0" smtClean="0"/>
              <a:t>„O </a:t>
            </a:r>
            <a:r>
              <a:rPr lang="cs-CZ" dirty="0"/>
              <a:t>uvádění dřeva a dřevařských výrobků na </a:t>
            </a:r>
            <a:r>
              <a:rPr lang="cs-CZ" dirty="0" smtClean="0"/>
              <a:t>trh“</a:t>
            </a:r>
          </a:p>
          <a:p>
            <a:pPr marL="0" indent="0">
              <a:spcAft>
                <a:spcPts val="1800"/>
              </a:spcAft>
              <a:buNone/>
            </a:pPr>
            <a:endParaRPr lang="cs-CZ" dirty="0"/>
          </a:p>
          <a:p>
            <a:pPr>
              <a:spcAft>
                <a:spcPts val="1800"/>
              </a:spcAft>
            </a:pPr>
            <a:r>
              <a:rPr lang="cs-CZ" b="1" dirty="0">
                <a:solidFill>
                  <a:srgbClr val="FF0000"/>
                </a:solidFill>
              </a:rPr>
              <a:t>Vyhláška </a:t>
            </a:r>
            <a:r>
              <a:rPr lang="cs-CZ" b="1" dirty="0" err="1">
                <a:solidFill>
                  <a:srgbClr val="FF0000"/>
                </a:solidFill>
              </a:rPr>
              <a:t>MZe</a:t>
            </a:r>
            <a:r>
              <a:rPr lang="cs-CZ" b="1" dirty="0">
                <a:solidFill>
                  <a:srgbClr val="FF0000"/>
                </a:solidFill>
              </a:rPr>
              <a:t> č. 285/2013</a:t>
            </a:r>
            <a:r>
              <a:rPr lang="cs-CZ" b="1" dirty="0"/>
              <a:t> </a:t>
            </a:r>
            <a:r>
              <a:rPr lang="cs-CZ" dirty="0"/>
              <a:t>Sb</a:t>
            </a:r>
            <a:r>
              <a:rPr lang="cs-CZ" dirty="0" smtClean="0"/>
              <a:t>.</a:t>
            </a:r>
            <a:br>
              <a:rPr lang="cs-CZ" dirty="0" smtClean="0"/>
            </a:br>
            <a:r>
              <a:rPr lang="cs-CZ" dirty="0" smtClean="0"/>
              <a:t>„O </a:t>
            </a:r>
            <a:r>
              <a:rPr lang="cs-CZ" dirty="0"/>
              <a:t>rozsahu a způsobu předávání informací do centrální </a:t>
            </a:r>
            <a:r>
              <a:rPr lang="cs-CZ" dirty="0" smtClean="0"/>
              <a:t>evidence, </a:t>
            </a:r>
            <a:r>
              <a:rPr lang="cs-CZ" dirty="0"/>
              <a:t>hospodářskými subjekty </a:t>
            </a:r>
            <a:r>
              <a:rPr lang="cs-CZ" dirty="0" smtClean="0"/>
              <a:t>a orgány </a:t>
            </a:r>
            <a:r>
              <a:rPr lang="cs-CZ" dirty="0"/>
              <a:t>státní správy v oblasti uvádění dřeva </a:t>
            </a:r>
            <a:r>
              <a:rPr lang="cs-CZ" dirty="0" smtClean="0"/>
              <a:t>a dřevařských </a:t>
            </a:r>
            <a:r>
              <a:rPr lang="cs-CZ" dirty="0"/>
              <a:t>výrobků na </a:t>
            </a:r>
            <a:r>
              <a:rPr lang="cs-CZ" dirty="0" smtClean="0"/>
              <a:t>trh“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smtClean="0"/>
              <a:t>Předpisy na národní úrovni</a:t>
            </a:r>
            <a:endParaRPr lang="cs-CZ"/>
          </a:p>
        </p:txBody>
      </p:sp>
      <p:grpSp>
        <p:nvGrpSpPr>
          <p:cNvPr id="5" name="Skupina 4"/>
          <p:cNvGrpSpPr/>
          <p:nvPr/>
        </p:nvGrpSpPr>
        <p:grpSpPr>
          <a:xfrm>
            <a:off x="8316416" y="548680"/>
            <a:ext cx="792088" cy="720080"/>
            <a:chOff x="8100392" y="476672"/>
            <a:chExt cx="792088" cy="792088"/>
          </a:xfrm>
        </p:grpSpPr>
        <p:sp>
          <p:nvSpPr>
            <p:cNvPr id="6" name="Kosoúhelník 5"/>
            <p:cNvSpPr/>
            <p:nvPr/>
          </p:nvSpPr>
          <p:spPr>
            <a:xfrm>
              <a:off x="8388424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000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" name="Kosoúhelník 6"/>
            <p:cNvSpPr/>
            <p:nvPr/>
          </p:nvSpPr>
          <p:spPr>
            <a:xfrm>
              <a:off x="8244408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E8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" name="Kosoúhelník 7"/>
            <p:cNvSpPr/>
            <p:nvPr/>
          </p:nvSpPr>
          <p:spPr>
            <a:xfrm>
              <a:off x="8100392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177108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sz="2400" dirty="0" smtClean="0"/>
              <a:t>slouží potřebám </a:t>
            </a:r>
            <a:r>
              <a:rPr lang="cs-CZ" sz="2400" dirty="0"/>
              <a:t>kontroly systému náležité péče u </a:t>
            </a:r>
            <a:r>
              <a:rPr lang="cs-CZ" sz="2400" dirty="0" err="1" smtClean="0">
                <a:solidFill>
                  <a:srgbClr val="0070C0"/>
                </a:solidFill>
              </a:rPr>
              <a:t>HoSu</a:t>
            </a:r>
            <a:endParaRPr lang="cs-CZ" sz="2400" dirty="0" smtClean="0">
              <a:solidFill>
                <a:srgbClr val="0070C0"/>
              </a:solidFill>
            </a:endParaRPr>
          </a:p>
          <a:p>
            <a:pPr>
              <a:spcAft>
                <a:spcPts val="0"/>
              </a:spcAft>
            </a:pPr>
            <a:r>
              <a:rPr lang="cs-CZ" sz="2400" dirty="0" smtClean="0"/>
              <a:t>obsahuje poskytované informace</a:t>
            </a:r>
            <a:endParaRPr lang="cs-CZ" sz="2000" dirty="0"/>
          </a:p>
          <a:p>
            <a:pPr lvl="1">
              <a:spcAft>
                <a:spcPts val="0"/>
              </a:spcAft>
            </a:pPr>
            <a:r>
              <a:rPr lang="cs-CZ" sz="2000" dirty="0" smtClean="0">
                <a:effectLst/>
              </a:rPr>
              <a:t>ze systémů </a:t>
            </a:r>
            <a:r>
              <a:rPr lang="cs-CZ" sz="2000" dirty="0">
                <a:effectLst/>
              </a:rPr>
              <a:t>náležité péče </a:t>
            </a:r>
            <a:r>
              <a:rPr lang="cs-CZ" sz="2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HoSu</a:t>
            </a:r>
            <a:r>
              <a:rPr lang="cs-CZ" sz="2000" dirty="0" smtClean="0">
                <a:effectLst/>
              </a:rPr>
              <a:t> pro </a:t>
            </a:r>
            <a:r>
              <a:rPr lang="cs-CZ" sz="2000" dirty="0">
                <a:effectLst/>
              </a:rPr>
              <a:t>účely provádění </a:t>
            </a:r>
            <a:r>
              <a:rPr lang="cs-CZ" sz="2000" dirty="0" smtClean="0">
                <a:effectLst/>
              </a:rPr>
              <a:t>kontrol</a:t>
            </a:r>
          </a:p>
          <a:p>
            <a:pPr lvl="1"/>
            <a:r>
              <a:rPr lang="cs-CZ" sz="2000" dirty="0" smtClean="0">
                <a:effectLst/>
              </a:rPr>
              <a:t>státní </a:t>
            </a:r>
            <a:r>
              <a:rPr lang="cs-CZ" sz="2000" dirty="0">
                <a:effectLst/>
              </a:rPr>
              <a:t>správy </a:t>
            </a:r>
            <a:r>
              <a:rPr lang="cs-CZ" sz="2000" dirty="0" smtClean="0">
                <a:effectLst/>
              </a:rPr>
              <a:t>z </a:t>
            </a:r>
            <a:r>
              <a:rPr lang="cs-CZ" sz="2000" dirty="0">
                <a:effectLst/>
              </a:rPr>
              <a:t>uplatňování přímo použitelného předpisu </a:t>
            </a:r>
            <a:r>
              <a:rPr lang="cs-CZ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</a:t>
            </a:r>
            <a:r>
              <a:rPr lang="cs-CZ" sz="2000" dirty="0" smtClean="0">
                <a:effectLst/>
              </a:rPr>
              <a:t> </a:t>
            </a:r>
          </a:p>
          <a:p>
            <a:r>
              <a:rPr lang="cs-CZ" sz="2400" dirty="0" smtClean="0"/>
              <a:t>slouží k celkovému hodnocení uplatňování předpisu </a:t>
            </a:r>
            <a:r>
              <a:rPr lang="cs-CZ" sz="2400" dirty="0" smtClean="0">
                <a:solidFill>
                  <a:srgbClr val="0070C0"/>
                </a:solidFill>
              </a:rPr>
              <a:t>EU</a:t>
            </a:r>
            <a:endParaRPr lang="cs-CZ" sz="2400" dirty="0" smtClean="0">
              <a:solidFill>
                <a:srgbClr val="0070C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cs-CZ" sz="2400" dirty="0" smtClean="0"/>
              <a:t>slouží k plánování kontrol</a:t>
            </a:r>
          </a:p>
          <a:p>
            <a:pPr lvl="1">
              <a:spcAft>
                <a:spcPts val="0"/>
              </a:spcAft>
            </a:pPr>
            <a:r>
              <a:rPr lang="cs-CZ" sz="2000" dirty="0" smtClean="0">
                <a:effectLst/>
              </a:rPr>
              <a:t>na </a:t>
            </a:r>
            <a:r>
              <a:rPr lang="cs-CZ" sz="2000" dirty="0">
                <a:effectLst/>
              </a:rPr>
              <a:t>základě analýzy </a:t>
            </a:r>
            <a:r>
              <a:rPr lang="cs-CZ" sz="2000" dirty="0" smtClean="0">
                <a:effectLst/>
              </a:rPr>
              <a:t>rizik u</a:t>
            </a:r>
            <a:r>
              <a:rPr lang="cs-CZ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Ho</a:t>
            </a:r>
            <a:r>
              <a:rPr lang="cs-CZ" sz="2000" dirty="0">
                <a:solidFill>
                  <a:prstClr val="black"/>
                </a:solidFill>
                <a:effectLst/>
              </a:rPr>
              <a:t>spodářských </a:t>
            </a:r>
            <a:r>
              <a:rPr lang="cs-CZ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</a:t>
            </a:r>
            <a:r>
              <a:rPr lang="cs-CZ" sz="2000" dirty="0">
                <a:solidFill>
                  <a:prstClr val="black"/>
                </a:solidFill>
                <a:effectLst/>
              </a:rPr>
              <a:t>bjektů </a:t>
            </a:r>
            <a:endParaRPr lang="cs-CZ" sz="2000" dirty="0" smtClean="0">
              <a:effectLst/>
            </a:endParaRPr>
          </a:p>
          <a:p>
            <a:pPr lvl="1"/>
            <a:r>
              <a:rPr lang="cs-CZ" sz="2000" dirty="0" smtClean="0">
                <a:effectLst/>
              </a:rPr>
              <a:t>u kontrolních </a:t>
            </a:r>
            <a:r>
              <a:rPr lang="cs-CZ" sz="2000" dirty="0">
                <a:effectLst/>
              </a:rPr>
              <a:t>organizací, sloužící ke komplexnímu </a:t>
            </a:r>
            <a:r>
              <a:rPr lang="cs-CZ" sz="2000" dirty="0" smtClean="0">
                <a:effectLst/>
              </a:rPr>
              <a:t>posouzení</a:t>
            </a:r>
            <a:br>
              <a:rPr lang="cs-CZ" sz="2000" dirty="0" smtClean="0">
                <a:effectLst/>
              </a:rPr>
            </a:br>
            <a:r>
              <a:rPr lang="cs-CZ" sz="2000" dirty="0" smtClean="0">
                <a:effectLst/>
              </a:rPr>
              <a:t>a </a:t>
            </a:r>
            <a:r>
              <a:rPr lang="cs-CZ" sz="2000" dirty="0">
                <a:effectLst/>
              </a:rPr>
              <a:t>hodnocení </a:t>
            </a:r>
            <a:r>
              <a:rPr lang="cs-CZ" sz="2000" dirty="0" smtClean="0">
                <a:effectLst/>
              </a:rPr>
              <a:t>rizik, včetně </a:t>
            </a:r>
            <a:r>
              <a:rPr lang="cs-CZ" sz="2000" dirty="0">
                <a:effectLst/>
              </a:rPr>
              <a:t>záznamů o </a:t>
            </a:r>
            <a:r>
              <a:rPr lang="cs-CZ" sz="2000" dirty="0" smtClean="0">
                <a:effectLst/>
              </a:rPr>
              <a:t>kontrolách</a:t>
            </a:r>
            <a:endParaRPr lang="cs-CZ" sz="2000" dirty="0">
              <a:effectLst/>
            </a:endParaRPr>
          </a:p>
          <a:p>
            <a:r>
              <a:rPr lang="cs-CZ" sz="2400" dirty="0" smtClean="0"/>
              <a:t>je </a:t>
            </a:r>
            <a:r>
              <a:rPr lang="cs-CZ" sz="2400" dirty="0">
                <a:solidFill>
                  <a:srgbClr val="FF0000"/>
                </a:solidFill>
              </a:rPr>
              <a:t>informační</a:t>
            </a:r>
            <a:r>
              <a:rPr lang="cs-CZ" sz="2400" dirty="0"/>
              <a:t>m </a:t>
            </a:r>
            <a:r>
              <a:rPr lang="cs-CZ" sz="2400" dirty="0">
                <a:solidFill>
                  <a:srgbClr val="FF0000"/>
                </a:solidFill>
              </a:rPr>
              <a:t>systém</a:t>
            </a:r>
            <a:r>
              <a:rPr lang="cs-CZ" sz="2400" dirty="0"/>
              <a:t>em </a:t>
            </a:r>
            <a:r>
              <a:rPr lang="cs-CZ" sz="2400" dirty="0">
                <a:solidFill>
                  <a:srgbClr val="FF0000"/>
                </a:solidFill>
              </a:rPr>
              <a:t>veřejné </a:t>
            </a:r>
            <a:r>
              <a:rPr lang="cs-CZ" sz="2400" dirty="0" smtClean="0">
                <a:solidFill>
                  <a:srgbClr val="FF0000"/>
                </a:solidFill>
              </a:rPr>
              <a:t>správy</a:t>
            </a:r>
            <a:r>
              <a:rPr lang="cs-CZ" sz="2400" dirty="0" smtClean="0"/>
              <a:t> </a:t>
            </a:r>
            <a:r>
              <a:rPr lang="cs-CZ" sz="2000" dirty="0" smtClean="0">
                <a:effectLst/>
              </a:rPr>
              <a:t>(zpřístupňuje </a:t>
            </a:r>
            <a:r>
              <a:rPr lang="cs-CZ" sz="2000" dirty="0" err="1" smtClean="0">
                <a:effectLst/>
              </a:rPr>
              <a:t>infor-mace</a:t>
            </a:r>
            <a:r>
              <a:rPr lang="cs-CZ" sz="2000" dirty="0" smtClean="0">
                <a:effectLst/>
              </a:rPr>
              <a:t> příslušným orgánům, pověřeným osobám a </a:t>
            </a:r>
            <a:r>
              <a:rPr lang="cs-CZ" sz="2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HoSu</a:t>
            </a:r>
            <a:r>
              <a:rPr lang="cs-CZ" sz="2000" dirty="0" smtClean="0">
                <a:effectLst/>
              </a:rPr>
              <a:t> - omezeně) </a:t>
            </a:r>
          </a:p>
          <a:p>
            <a:r>
              <a:rPr lang="cs-CZ" sz="2400" dirty="0"/>
              <a:t>i</a:t>
            </a:r>
            <a:r>
              <a:rPr lang="cs-CZ" sz="2400" dirty="0" smtClean="0"/>
              <a:t>nformace </a:t>
            </a:r>
            <a:r>
              <a:rPr lang="cs-CZ" sz="2400" dirty="0"/>
              <a:t>se uchovávají po dobu nejméně </a:t>
            </a:r>
            <a:r>
              <a:rPr lang="cs-CZ" sz="2400" dirty="0">
                <a:solidFill>
                  <a:srgbClr val="FF0000"/>
                </a:solidFill>
              </a:rPr>
              <a:t>5 </a:t>
            </a:r>
            <a:r>
              <a:rPr lang="cs-CZ" sz="2400" dirty="0" smtClean="0">
                <a:solidFill>
                  <a:srgbClr val="FF0000"/>
                </a:solidFill>
              </a:rPr>
              <a:t>let</a:t>
            </a:r>
            <a:endParaRPr lang="cs-CZ" sz="2400" dirty="0">
              <a:solidFill>
                <a:srgbClr val="FF0000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Centrální evidence</a:t>
            </a:r>
            <a:endParaRPr lang="cs-CZ" dirty="0"/>
          </a:p>
        </p:txBody>
      </p:sp>
      <p:grpSp>
        <p:nvGrpSpPr>
          <p:cNvPr id="4" name="Skupina 3"/>
          <p:cNvGrpSpPr/>
          <p:nvPr/>
        </p:nvGrpSpPr>
        <p:grpSpPr>
          <a:xfrm>
            <a:off x="8316416" y="548680"/>
            <a:ext cx="792088" cy="720080"/>
            <a:chOff x="8100392" y="476672"/>
            <a:chExt cx="792088" cy="792088"/>
          </a:xfrm>
        </p:grpSpPr>
        <p:sp>
          <p:nvSpPr>
            <p:cNvPr id="5" name="Kosoúhelník 4"/>
            <p:cNvSpPr/>
            <p:nvPr/>
          </p:nvSpPr>
          <p:spPr>
            <a:xfrm>
              <a:off x="8388424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000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" name="Kosoúhelník 5"/>
            <p:cNvSpPr/>
            <p:nvPr/>
          </p:nvSpPr>
          <p:spPr>
            <a:xfrm>
              <a:off x="8244408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E8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" name="Kosoúhelník 6"/>
            <p:cNvSpPr/>
            <p:nvPr/>
          </p:nvSpPr>
          <p:spPr>
            <a:xfrm>
              <a:off x="8100392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211028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cs-CZ" dirty="0"/>
              <a:t>Každý členský stát určí jeden či několik příslušných orgánů odpovědných za uplatňování tohoto nařízení.</a:t>
            </a:r>
          </a:p>
          <a:p>
            <a:pPr marL="809625" indent="-438150">
              <a:buNone/>
            </a:pPr>
            <a:r>
              <a:rPr lang="cs-CZ" b="1" dirty="0" smtClean="0">
                <a:solidFill>
                  <a:srgbClr val="FF0000"/>
                </a:solidFill>
              </a:rPr>
              <a:t>v </a:t>
            </a:r>
            <a:r>
              <a:rPr lang="cs-CZ" b="1" dirty="0">
                <a:solidFill>
                  <a:srgbClr val="FF0000"/>
                </a:solidFill>
              </a:rPr>
              <a:t>rámci České republiky jde </a:t>
            </a:r>
            <a:r>
              <a:rPr lang="cs-CZ" b="1" dirty="0" smtClean="0">
                <a:solidFill>
                  <a:srgbClr val="FF0000"/>
                </a:solidFill>
              </a:rPr>
              <a:t>o:</a:t>
            </a:r>
            <a:endParaRPr lang="cs-CZ" b="1" dirty="0">
              <a:solidFill>
                <a:srgbClr val="FF0000"/>
              </a:solidFill>
            </a:endParaRPr>
          </a:p>
          <a:p>
            <a:pPr marL="809625" indent="-438150"/>
            <a:r>
              <a:rPr lang="cs-CZ" dirty="0" smtClean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  <a:t>Ministerstvo zemědělství</a:t>
            </a:r>
            <a:r>
              <a:rPr lang="cs-CZ" dirty="0" smtClean="0"/>
              <a:t> 	</a:t>
            </a:r>
            <a:r>
              <a:rPr lang="cs-CZ" b="1" dirty="0" err="1" smtClean="0">
                <a:solidFill>
                  <a:srgbClr val="0070C0"/>
                </a:solidFill>
              </a:rPr>
              <a:t>MZe</a:t>
            </a:r>
            <a:endParaRPr lang="cs-CZ" dirty="0"/>
          </a:p>
          <a:p>
            <a:pPr marL="809625" indent="-438150"/>
            <a:r>
              <a:rPr lang="cs-CZ" dirty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  <a:t>krajské úřady</a:t>
            </a:r>
            <a:r>
              <a:rPr lang="cs-CZ" dirty="0">
                <a:solidFill>
                  <a:srgbClr val="00B050"/>
                </a:solidFill>
              </a:rPr>
              <a:t> </a:t>
            </a:r>
            <a:r>
              <a:rPr lang="cs-CZ" dirty="0" smtClean="0"/>
              <a:t>			</a:t>
            </a:r>
            <a:r>
              <a:rPr lang="cs-CZ" b="1" dirty="0" err="1" smtClean="0">
                <a:solidFill>
                  <a:srgbClr val="0070C0"/>
                </a:solidFill>
              </a:rPr>
              <a:t>kr.ú</a:t>
            </a:r>
            <a:r>
              <a:rPr lang="cs-CZ" b="1" dirty="0" smtClean="0">
                <a:solidFill>
                  <a:srgbClr val="0070C0"/>
                </a:solidFill>
              </a:rPr>
              <a:t>.</a:t>
            </a:r>
            <a:endParaRPr lang="cs-CZ" dirty="0"/>
          </a:p>
          <a:p>
            <a:pPr marL="809625" indent="-438150"/>
            <a:r>
              <a:rPr lang="cs-CZ" dirty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  <a:t>Česká obchodní inspekce</a:t>
            </a:r>
            <a:r>
              <a:rPr lang="cs-CZ" dirty="0" smtClean="0"/>
              <a:t> 	</a:t>
            </a:r>
            <a:r>
              <a:rPr lang="cs-CZ" b="1" dirty="0" smtClean="0">
                <a:solidFill>
                  <a:srgbClr val="0070C0"/>
                </a:solidFill>
              </a:rPr>
              <a:t>ČOI</a:t>
            </a:r>
          </a:p>
          <a:p>
            <a:pPr marL="809625" indent="-438150"/>
            <a:r>
              <a:rPr lang="cs-CZ" dirty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  <a:t>Generální ředitelství cel</a:t>
            </a:r>
            <a:r>
              <a:rPr lang="cs-CZ" dirty="0" smtClean="0"/>
              <a:t> 	</a:t>
            </a:r>
            <a:r>
              <a:rPr lang="cs-CZ" b="1" dirty="0" smtClean="0">
                <a:solidFill>
                  <a:srgbClr val="0070C0"/>
                </a:solidFill>
              </a:rPr>
              <a:t>GŘC</a:t>
            </a:r>
            <a:r>
              <a:rPr lang="cs-CZ" dirty="0"/>
              <a:t/>
            </a:r>
            <a:br>
              <a:rPr lang="cs-CZ" dirty="0"/>
            </a:br>
            <a:r>
              <a:rPr lang="cs-CZ" sz="2400" dirty="0">
                <a:effectLst/>
              </a:rPr>
              <a:t>(</a:t>
            </a:r>
            <a:r>
              <a:rPr lang="cs-CZ" sz="2400" dirty="0" smtClean="0">
                <a:effectLst/>
              </a:rPr>
              <a:t>zák. </a:t>
            </a:r>
            <a:r>
              <a:rPr lang="cs-CZ" sz="2400" dirty="0">
                <a:effectLst/>
              </a:rPr>
              <a:t>č. 226/2013 Sb., §4)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Příslušné orgány</a:t>
            </a:r>
            <a:endParaRPr lang="cs-CZ" dirty="0"/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5292080" y="476672"/>
            <a:ext cx="107791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grpSp>
        <p:nvGrpSpPr>
          <p:cNvPr id="20" name="Skupina 19"/>
          <p:cNvGrpSpPr/>
          <p:nvPr/>
        </p:nvGrpSpPr>
        <p:grpSpPr>
          <a:xfrm>
            <a:off x="8316416" y="548680"/>
            <a:ext cx="792088" cy="720080"/>
            <a:chOff x="8100392" y="476672"/>
            <a:chExt cx="792088" cy="792088"/>
          </a:xfrm>
        </p:grpSpPr>
        <p:sp>
          <p:nvSpPr>
            <p:cNvPr id="13" name="Kosoúhelník 12"/>
            <p:cNvSpPr/>
            <p:nvPr/>
          </p:nvSpPr>
          <p:spPr>
            <a:xfrm>
              <a:off x="8388424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000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8" name="Kosoúhelník 17"/>
            <p:cNvSpPr/>
            <p:nvPr/>
          </p:nvSpPr>
          <p:spPr>
            <a:xfrm>
              <a:off x="8244408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E8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9" name="Kosoúhelník 18"/>
            <p:cNvSpPr/>
            <p:nvPr/>
          </p:nvSpPr>
          <p:spPr>
            <a:xfrm>
              <a:off x="8100392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300555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cs-CZ" dirty="0" smtClean="0">
                <a:solidFill>
                  <a:srgbClr val="FF0000"/>
                </a:solidFill>
              </a:rPr>
              <a:t>přijímají oznámení </a:t>
            </a:r>
            <a:r>
              <a:rPr lang="cs-CZ" sz="2400" dirty="0">
                <a:effectLst/>
              </a:rPr>
              <a:t>(s </a:t>
            </a:r>
            <a:r>
              <a:rPr lang="cs-CZ" sz="2400" dirty="0" err="1">
                <a:effectLst/>
              </a:rPr>
              <a:t>výj</a:t>
            </a:r>
            <a:r>
              <a:rPr lang="cs-CZ" sz="2400" dirty="0" smtClean="0">
                <a:effectLst/>
              </a:rPr>
              <a:t>. ČOI</a:t>
            </a:r>
            <a:r>
              <a:rPr lang="cs-CZ" sz="2400" dirty="0">
                <a:effectLst/>
              </a:rPr>
              <a:t>) </a:t>
            </a:r>
            <a:r>
              <a:rPr lang="cs-CZ" dirty="0" smtClean="0"/>
              <a:t>od kontrolních </a:t>
            </a:r>
            <a:r>
              <a:rPr lang="cs-CZ" dirty="0" err="1" smtClean="0"/>
              <a:t>orga-nizací</a:t>
            </a:r>
            <a:r>
              <a:rPr lang="cs-CZ" dirty="0" smtClean="0"/>
              <a:t> o významných porušeních ze strany </a:t>
            </a:r>
            <a:r>
              <a:rPr lang="cs-CZ" b="1" dirty="0" err="1" smtClean="0">
                <a:solidFill>
                  <a:srgbClr val="0070C0"/>
                </a:solidFill>
              </a:rPr>
              <a:t>HoSu</a:t>
            </a:r>
            <a:r>
              <a:rPr lang="cs-CZ" dirty="0" smtClean="0"/>
              <a:t>, užívajících systém násl. péče od kontr. organizací</a:t>
            </a:r>
            <a:endParaRPr lang="cs-CZ" dirty="0"/>
          </a:p>
          <a:p>
            <a:pPr>
              <a:spcAft>
                <a:spcPts val="1200"/>
              </a:spcAft>
            </a:pPr>
            <a:r>
              <a:rPr lang="cs-CZ" dirty="0" smtClean="0">
                <a:solidFill>
                  <a:srgbClr val="FF0000"/>
                </a:solidFill>
              </a:rPr>
              <a:t>zasílají do centrální evidence informace</a:t>
            </a:r>
            <a:r>
              <a:rPr lang="cs-CZ" dirty="0" smtClean="0"/>
              <a:t> v rozsahu stanoveném vyhláškou ministerstva</a:t>
            </a:r>
          </a:p>
          <a:p>
            <a:pPr>
              <a:spcAft>
                <a:spcPts val="1200"/>
              </a:spcAft>
            </a:pPr>
            <a:r>
              <a:rPr lang="cs-CZ" dirty="0" smtClean="0"/>
              <a:t>při kontrole </a:t>
            </a:r>
            <a:r>
              <a:rPr lang="cs-CZ" dirty="0"/>
              <a:t>postupují podle </a:t>
            </a:r>
            <a:r>
              <a:rPr lang="cs-CZ" dirty="0">
                <a:solidFill>
                  <a:srgbClr val="FF0000"/>
                </a:solidFill>
              </a:rPr>
              <a:t>kontrolního</a:t>
            </a:r>
            <a:r>
              <a:rPr lang="cs-CZ" dirty="0"/>
              <a:t> </a:t>
            </a:r>
            <a:r>
              <a:rPr lang="cs-CZ" dirty="0" smtClean="0">
                <a:solidFill>
                  <a:srgbClr val="FF0000"/>
                </a:solidFill>
              </a:rPr>
              <a:t>řádu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2400" dirty="0" smtClean="0">
                <a:effectLst/>
              </a:rPr>
              <a:t>(zák. 255/2012 Sb. – kontrolní řád)</a:t>
            </a:r>
            <a:endParaRPr lang="cs-CZ" sz="2400" dirty="0">
              <a:effectLst/>
            </a:endParaRPr>
          </a:p>
          <a:p>
            <a:pPr>
              <a:spcAft>
                <a:spcPts val="1200"/>
              </a:spcAft>
            </a:pPr>
            <a:r>
              <a:rPr lang="cs-CZ" dirty="0" smtClean="0"/>
              <a:t>vykonávají spolupráci a vyměňují si informace</a:t>
            </a:r>
            <a:br>
              <a:rPr lang="cs-CZ" dirty="0" smtClean="0"/>
            </a:br>
            <a:r>
              <a:rPr lang="cs-CZ" dirty="0" smtClean="0"/>
              <a:t>s příslušnými orgány jiných zemí a Komisí EU</a:t>
            </a:r>
            <a:br>
              <a:rPr lang="cs-CZ" dirty="0" smtClean="0"/>
            </a:br>
            <a:r>
              <a:rPr lang="cs-CZ" sz="2400" dirty="0" smtClean="0">
                <a:effectLst/>
              </a:rPr>
              <a:t>(</a:t>
            </a:r>
            <a:r>
              <a:rPr lang="cs-CZ" sz="2400" dirty="0">
                <a:effectLst/>
              </a:rPr>
              <a:t>o závažných nedostatcích)</a:t>
            </a:r>
            <a:r>
              <a:rPr lang="cs-CZ" sz="2400" dirty="0"/>
              <a:t>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Příslušné orgány</a:t>
            </a:r>
            <a:endParaRPr lang="cs-CZ" dirty="0"/>
          </a:p>
        </p:txBody>
      </p:sp>
      <p:grpSp>
        <p:nvGrpSpPr>
          <p:cNvPr id="4" name="Skupina 3"/>
          <p:cNvGrpSpPr/>
          <p:nvPr/>
        </p:nvGrpSpPr>
        <p:grpSpPr>
          <a:xfrm>
            <a:off x="8316416" y="548680"/>
            <a:ext cx="792088" cy="720080"/>
            <a:chOff x="8100392" y="476672"/>
            <a:chExt cx="792088" cy="792088"/>
          </a:xfrm>
        </p:grpSpPr>
        <p:sp>
          <p:nvSpPr>
            <p:cNvPr id="5" name="Kosoúhelník 4"/>
            <p:cNvSpPr/>
            <p:nvPr/>
          </p:nvSpPr>
          <p:spPr>
            <a:xfrm>
              <a:off x="8388424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000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" name="Kosoúhelník 5"/>
            <p:cNvSpPr/>
            <p:nvPr/>
          </p:nvSpPr>
          <p:spPr>
            <a:xfrm>
              <a:off x="8244408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E8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" name="Kosoúhelník 6"/>
            <p:cNvSpPr/>
            <p:nvPr/>
          </p:nvSpPr>
          <p:spPr>
            <a:xfrm>
              <a:off x="8100392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304820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cs-CZ" dirty="0" smtClean="0"/>
              <a:t>mohou </a:t>
            </a:r>
            <a:r>
              <a:rPr lang="cs-CZ" dirty="0"/>
              <a:t>mimo jiné zahrnovat:</a:t>
            </a:r>
          </a:p>
          <a:p>
            <a:pPr>
              <a:spcAft>
                <a:spcPts val="1200"/>
              </a:spcAft>
            </a:pPr>
            <a:r>
              <a:rPr lang="cs-CZ" dirty="0"/>
              <a:t>prověření systému náležité péče</a:t>
            </a:r>
            <a:r>
              <a:rPr lang="cs-CZ" dirty="0" smtClean="0"/>
              <a:t>,</a:t>
            </a:r>
            <a:br>
              <a:rPr lang="cs-CZ" dirty="0" smtClean="0"/>
            </a:br>
            <a:r>
              <a:rPr lang="cs-CZ" sz="2400" dirty="0" smtClean="0">
                <a:effectLst/>
              </a:rPr>
              <a:t>včetně </a:t>
            </a:r>
            <a:r>
              <a:rPr lang="cs-CZ" sz="2400" dirty="0">
                <a:effectLst/>
              </a:rPr>
              <a:t>posouzení rizika </a:t>
            </a:r>
            <a:r>
              <a:rPr lang="cs-CZ" sz="2400" dirty="0" smtClean="0">
                <a:effectLst/>
              </a:rPr>
              <a:t>a </a:t>
            </a:r>
            <a:r>
              <a:rPr lang="cs-CZ" sz="2400" dirty="0">
                <a:effectLst/>
              </a:rPr>
              <a:t>postupů snižování </a:t>
            </a:r>
            <a:r>
              <a:rPr lang="cs-CZ" sz="2400" dirty="0" smtClean="0">
                <a:effectLst/>
              </a:rPr>
              <a:t>rizika</a:t>
            </a:r>
            <a:endParaRPr lang="cs-CZ" sz="2400" dirty="0">
              <a:effectLst/>
            </a:endParaRPr>
          </a:p>
          <a:p>
            <a:pPr>
              <a:spcAft>
                <a:spcPts val="1200"/>
              </a:spcAft>
            </a:pPr>
            <a:r>
              <a:rPr lang="cs-CZ" dirty="0"/>
              <a:t>prověření dokumentace a záznamů, </a:t>
            </a:r>
            <a:r>
              <a:rPr lang="cs-CZ" dirty="0" smtClean="0"/>
              <a:t>prokazujících </a:t>
            </a:r>
            <a:r>
              <a:rPr lang="cs-CZ" dirty="0"/>
              <a:t>řádné fungování systému náležité </a:t>
            </a:r>
            <a:r>
              <a:rPr lang="cs-CZ" dirty="0" smtClean="0"/>
              <a:t>péče</a:t>
            </a:r>
            <a:endParaRPr lang="cs-CZ" dirty="0"/>
          </a:p>
          <a:p>
            <a:pPr>
              <a:spcAft>
                <a:spcPts val="1200"/>
              </a:spcAft>
            </a:pPr>
            <a:r>
              <a:rPr lang="cs-CZ" dirty="0"/>
              <a:t>namátkové kontroly, včetně auditů na </a:t>
            </a:r>
            <a:r>
              <a:rPr lang="cs-CZ" dirty="0" smtClean="0"/>
              <a:t>místě</a:t>
            </a:r>
          </a:p>
          <a:p>
            <a:pPr>
              <a:spcAft>
                <a:spcPts val="0"/>
              </a:spcAft>
            </a:pPr>
            <a:r>
              <a:rPr lang="cs-CZ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HoSu</a:t>
            </a:r>
            <a:r>
              <a:rPr lang="cs-CZ" dirty="0" smtClean="0">
                <a:solidFill>
                  <a:srgbClr val="FF0000"/>
                </a:solidFill>
              </a:rPr>
              <a:t> poskytne</a:t>
            </a:r>
            <a:r>
              <a:rPr lang="cs-CZ" dirty="0" smtClean="0"/>
              <a:t> </a:t>
            </a:r>
            <a:r>
              <a:rPr lang="cs-CZ" dirty="0"/>
              <a:t>všechnu </a:t>
            </a:r>
            <a:r>
              <a:rPr lang="cs-CZ" dirty="0">
                <a:solidFill>
                  <a:srgbClr val="FF0000"/>
                </a:solidFill>
              </a:rPr>
              <a:t>pomoc nezbytnou</a:t>
            </a:r>
            <a:r>
              <a:rPr lang="cs-CZ" dirty="0"/>
              <a:t> pro snazší provádění uvedených </a:t>
            </a:r>
            <a:r>
              <a:rPr lang="cs-CZ" dirty="0" smtClean="0"/>
              <a:t>kontrol, </a:t>
            </a:r>
            <a:r>
              <a:rPr lang="cs-CZ" dirty="0" smtClean="0">
                <a:effectLst/>
              </a:rPr>
              <a:t>zejména</a:t>
            </a:r>
          </a:p>
          <a:p>
            <a:pPr lvl="1">
              <a:spcAft>
                <a:spcPts val="0"/>
              </a:spcAft>
            </a:pPr>
            <a:r>
              <a:rPr lang="cs-CZ" dirty="0" smtClean="0">
                <a:effectLst/>
              </a:rPr>
              <a:t>přístup </a:t>
            </a:r>
            <a:r>
              <a:rPr lang="cs-CZ" dirty="0">
                <a:effectLst/>
              </a:rPr>
              <a:t>do provozoven </a:t>
            </a:r>
          </a:p>
          <a:p>
            <a:pPr lvl="1"/>
            <a:r>
              <a:rPr lang="cs-CZ" dirty="0" smtClean="0">
                <a:effectLst/>
              </a:rPr>
              <a:t>předložení </a:t>
            </a:r>
            <a:r>
              <a:rPr lang="cs-CZ" dirty="0">
                <a:effectLst/>
              </a:rPr>
              <a:t>dokumentace nebo </a:t>
            </a:r>
            <a:r>
              <a:rPr lang="cs-CZ" dirty="0" smtClean="0">
                <a:effectLst/>
              </a:rPr>
              <a:t>požadovaných záznamů</a:t>
            </a:r>
            <a:endParaRPr lang="cs-CZ" dirty="0">
              <a:effectLst/>
            </a:endParaRP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smtClean="0"/>
              <a:t>Kontroly</a:t>
            </a:r>
            <a:endParaRPr lang="cs-CZ"/>
          </a:p>
        </p:txBody>
      </p:sp>
      <p:grpSp>
        <p:nvGrpSpPr>
          <p:cNvPr id="4" name="Skupina 3"/>
          <p:cNvGrpSpPr/>
          <p:nvPr/>
        </p:nvGrpSpPr>
        <p:grpSpPr>
          <a:xfrm>
            <a:off x="8316416" y="548680"/>
            <a:ext cx="792088" cy="720080"/>
            <a:chOff x="8100392" y="476672"/>
            <a:chExt cx="792088" cy="792088"/>
          </a:xfrm>
        </p:grpSpPr>
        <p:sp>
          <p:nvSpPr>
            <p:cNvPr id="5" name="Kosoúhelník 4"/>
            <p:cNvSpPr/>
            <p:nvPr/>
          </p:nvSpPr>
          <p:spPr>
            <a:xfrm>
              <a:off x="8388424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000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" name="Kosoúhelník 5"/>
            <p:cNvSpPr/>
            <p:nvPr/>
          </p:nvSpPr>
          <p:spPr>
            <a:xfrm>
              <a:off x="8244408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E8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" name="Kosoúhelník 6"/>
            <p:cNvSpPr/>
            <p:nvPr/>
          </p:nvSpPr>
          <p:spPr>
            <a:xfrm>
              <a:off x="8100392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198236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-17100">
              <a:spcAft>
                <a:spcPts val="1800"/>
              </a:spcAft>
              <a:buNone/>
            </a:pPr>
            <a:r>
              <a:rPr lang="cs-CZ" sz="2400" dirty="0"/>
              <a:t>v rozporu s přímo použitelným předpisem EU</a:t>
            </a:r>
          </a:p>
          <a:p>
            <a:pPr marL="0" indent="-17100">
              <a:spcAft>
                <a:spcPts val="0"/>
              </a:spcAft>
              <a:buNone/>
            </a:pPr>
            <a:r>
              <a:rPr lang="cs-CZ" b="1" dirty="0" smtClean="0">
                <a:ln w="12700"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Obchodník</a:t>
            </a:r>
            <a:endParaRPr lang="cs-CZ" b="1" dirty="0">
              <a:ln w="12700">
                <a:solidFill>
                  <a:srgbClr val="0070C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1200"/>
              </a:spcAft>
            </a:pPr>
            <a:r>
              <a:rPr lang="cs-CZ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neposkytne</a:t>
            </a: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400" dirty="0">
                <a:effectLst/>
              </a:rPr>
              <a:t>při kontrole nebo na vyžádání </a:t>
            </a:r>
            <a:r>
              <a:rPr lang="cs-CZ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požadované </a:t>
            </a:r>
            <a:r>
              <a:rPr lang="cs-CZ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informace</a:t>
            </a:r>
          </a:p>
          <a:p>
            <a:pPr lvl="1">
              <a:spcAft>
                <a:spcPts val="1800"/>
              </a:spcAft>
            </a:pPr>
            <a:r>
              <a:rPr lang="cs-CZ" dirty="0" smtClean="0">
                <a:solidFill>
                  <a:srgbClr val="0070C0"/>
                </a:solidFill>
              </a:rPr>
              <a:t>pokuta</a:t>
            </a:r>
            <a:r>
              <a:rPr lang="cs-CZ" sz="2800" dirty="0" smtClean="0"/>
              <a:t>  </a:t>
            </a:r>
            <a:r>
              <a:rPr lang="cs-CZ" sz="2800" b="1" dirty="0">
                <a:solidFill>
                  <a:schemeClr val="tx2">
                    <a:lumMod val="75000"/>
                  </a:schemeClr>
                </a:solidFill>
              </a:rPr>
              <a:t>50 tis. Kč</a:t>
            </a:r>
          </a:p>
          <a:p>
            <a:pPr marL="0" indent="0">
              <a:spcAft>
                <a:spcPts val="0"/>
              </a:spcAft>
              <a:buNone/>
            </a:pPr>
            <a:r>
              <a:rPr lang="cs-CZ" b="1" dirty="0" smtClean="0">
                <a:ln w="12700"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Hospodářský </a:t>
            </a:r>
            <a:r>
              <a:rPr lang="cs-CZ" b="1" dirty="0">
                <a:ln w="12700"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subjekt</a:t>
            </a:r>
          </a:p>
          <a:p>
            <a:pPr>
              <a:spcAft>
                <a:spcPts val="1200"/>
              </a:spcAft>
            </a:pP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nepředloží</a:t>
            </a:r>
            <a:r>
              <a:rPr lang="cs-CZ" sz="2400" dirty="0" smtClean="0">
                <a:effectLst/>
              </a:rPr>
              <a:t> </a:t>
            </a:r>
            <a:r>
              <a:rPr lang="cs-CZ" sz="2400" dirty="0">
                <a:effectLst/>
              </a:rPr>
              <a:t>na vyžádání </a:t>
            </a:r>
            <a:r>
              <a:rPr lang="cs-CZ" sz="2400" dirty="0" smtClean="0">
                <a:effectLst/>
              </a:rPr>
              <a:t>požadované záznamy</a:t>
            </a:r>
            <a:br>
              <a:rPr lang="cs-CZ" sz="2400" dirty="0" smtClean="0">
                <a:effectLst/>
              </a:rPr>
            </a:br>
            <a:r>
              <a:rPr lang="cs-CZ" sz="2400" dirty="0" smtClean="0">
                <a:effectLst/>
              </a:rPr>
              <a:t>nebo </a:t>
            </a:r>
            <a:r>
              <a:rPr lang="cs-CZ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dokumenty k systému náležité péče </a:t>
            </a:r>
            <a:r>
              <a:rPr lang="cs-CZ" sz="2400" dirty="0">
                <a:effectLst/>
              </a:rPr>
              <a:t>při kontrole</a:t>
            </a:r>
            <a:r>
              <a:rPr lang="cs-CZ" sz="2400" dirty="0" smtClean="0">
                <a:effectLst/>
              </a:rPr>
              <a:t>,</a:t>
            </a:r>
            <a:br>
              <a:rPr lang="cs-CZ" sz="2400" dirty="0" smtClean="0">
                <a:effectLst/>
              </a:rPr>
            </a:br>
            <a:r>
              <a:rPr lang="cs-CZ" sz="2400" dirty="0" smtClean="0">
                <a:effectLst/>
              </a:rPr>
              <a:t>nebo je </a:t>
            </a:r>
            <a:r>
              <a:rPr lang="cs-CZ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předloží </a:t>
            </a: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neúplné</a:t>
            </a:r>
          </a:p>
          <a:p>
            <a:pPr lvl="1">
              <a:spcAft>
                <a:spcPts val="1800"/>
              </a:spcAft>
            </a:pPr>
            <a:r>
              <a:rPr lang="cs-CZ" dirty="0" smtClean="0">
                <a:solidFill>
                  <a:srgbClr val="0070C0"/>
                </a:solidFill>
              </a:rPr>
              <a:t>pokuta</a:t>
            </a:r>
            <a:r>
              <a:rPr lang="cs-CZ" sz="2800" dirty="0" smtClean="0"/>
              <a:t>  </a:t>
            </a:r>
            <a:r>
              <a:rPr lang="cs-CZ" sz="2800" b="1" dirty="0">
                <a:solidFill>
                  <a:schemeClr val="tx2">
                    <a:lumMod val="75000"/>
                  </a:schemeClr>
                </a:solidFill>
              </a:rPr>
              <a:t>50 tis. Kč</a:t>
            </a:r>
            <a:r>
              <a:rPr lang="cs-CZ" sz="2800" dirty="0" smtClean="0"/>
              <a:t>  </a:t>
            </a:r>
            <a:r>
              <a:rPr lang="cs-CZ" sz="2000" dirty="0" smtClean="0">
                <a:solidFill>
                  <a:srgbClr val="0070C0"/>
                </a:solidFill>
                <a:effectLst/>
              </a:rPr>
              <a:t>(opakovaně </a:t>
            </a:r>
            <a:r>
              <a:rPr lang="cs-CZ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tis.</a:t>
            </a:r>
            <a:r>
              <a:rPr lang="cs-CZ" sz="2000" dirty="0" smtClean="0">
                <a:solidFill>
                  <a:srgbClr val="0070C0"/>
                </a:solidFill>
                <a:effectLst/>
              </a:rPr>
              <a:t> </a:t>
            </a:r>
            <a:r>
              <a:rPr lang="cs-CZ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Kč</a:t>
            </a:r>
            <a:r>
              <a:rPr lang="cs-CZ" sz="2000" dirty="0" smtClean="0">
                <a:solidFill>
                  <a:srgbClr val="0070C0"/>
                </a:solidFill>
                <a:effectLst/>
              </a:rPr>
              <a:t>)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Správní delikty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218" y="3501008"/>
            <a:ext cx="1664238" cy="1224136"/>
          </a:xfrm>
          <a:prstGeom prst="rect">
            <a:avLst/>
          </a:prstGeom>
          <a:noFill/>
          <a:effectLst>
            <a:outerShdw blurRad="114300" dist="114300" dir="4200000" algn="tl" rotWithShape="0">
              <a:prstClr val="black">
                <a:alpha val="70000"/>
              </a:prstClr>
            </a:outerShdw>
          </a:effectLst>
        </p:spPr>
      </p:pic>
      <p:grpSp>
        <p:nvGrpSpPr>
          <p:cNvPr id="5" name="Skupina 4"/>
          <p:cNvGrpSpPr/>
          <p:nvPr/>
        </p:nvGrpSpPr>
        <p:grpSpPr>
          <a:xfrm>
            <a:off x="8316416" y="548680"/>
            <a:ext cx="792088" cy="720080"/>
            <a:chOff x="8100392" y="476672"/>
            <a:chExt cx="792088" cy="792088"/>
          </a:xfrm>
        </p:grpSpPr>
        <p:sp>
          <p:nvSpPr>
            <p:cNvPr id="7" name="Kosoúhelník 6"/>
            <p:cNvSpPr/>
            <p:nvPr/>
          </p:nvSpPr>
          <p:spPr>
            <a:xfrm>
              <a:off x="8388424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000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" name="Kosoúhelník 7"/>
            <p:cNvSpPr/>
            <p:nvPr/>
          </p:nvSpPr>
          <p:spPr>
            <a:xfrm>
              <a:off x="8244408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E8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" name="Kosoúhelník 8"/>
            <p:cNvSpPr/>
            <p:nvPr/>
          </p:nvSpPr>
          <p:spPr>
            <a:xfrm>
              <a:off x="8100392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140736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-17100">
              <a:spcAft>
                <a:spcPts val="1800"/>
              </a:spcAft>
              <a:buNone/>
            </a:pPr>
            <a:r>
              <a:rPr lang="cs-CZ" sz="2400" dirty="0"/>
              <a:t>v rozporu </a:t>
            </a:r>
            <a:r>
              <a:rPr lang="cs-CZ" sz="2400" dirty="0" smtClean="0"/>
              <a:t>s přímo použitelným </a:t>
            </a:r>
            <a:r>
              <a:rPr lang="cs-CZ" sz="2400" dirty="0"/>
              <a:t>předpisem EU</a:t>
            </a:r>
          </a:p>
          <a:p>
            <a:pPr marL="0" indent="0">
              <a:spcAft>
                <a:spcPts val="0"/>
              </a:spcAft>
              <a:buNone/>
            </a:pPr>
            <a:r>
              <a:rPr lang="cs-CZ" b="1" dirty="0" smtClean="0">
                <a:ln w="12700"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Hospodářský </a:t>
            </a:r>
            <a:r>
              <a:rPr lang="cs-CZ" b="1" dirty="0">
                <a:ln w="12700"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subjekt</a:t>
            </a:r>
          </a:p>
          <a:p>
            <a:pPr>
              <a:spcAft>
                <a:spcPts val="1200"/>
              </a:spcAft>
            </a:pPr>
            <a:r>
              <a:rPr lang="cs-CZ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nepoužívá </a:t>
            </a:r>
            <a:r>
              <a:rPr lang="cs-CZ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systém náležité péče </a:t>
            </a:r>
            <a:r>
              <a:rPr lang="cs-CZ" sz="2400" dirty="0">
                <a:effectLst/>
              </a:rPr>
              <a:t>nebo pravidelně</a:t>
            </a: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neudržuje a nehodnotí </a:t>
            </a:r>
            <a:r>
              <a:rPr lang="cs-CZ" sz="2400" dirty="0">
                <a:effectLst/>
              </a:rPr>
              <a:t>svůj vlastní systém náležité péče</a:t>
            </a:r>
          </a:p>
          <a:p>
            <a:pPr lvl="1">
              <a:spcAft>
                <a:spcPts val="1800"/>
              </a:spcAft>
            </a:pPr>
            <a:r>
              <a:rPr lang="cs-CZ" dirty="0" smtClean="0">
                <a:solidFill>
                  <a:srgbClr val="0070C0"/>
                </a:solidFill>
              </a:rPr>
              <a:t>pokuta</a:t>
            </a:r>
            <a:r>
              <a:rPr lang="cs-CZ" sz="2800" dirty="0" smtClean="0"/>
              <a:t>  </a:t>
            </a:r>
            <a:r>
              <a:rPr lang="cs-CZ" sz="2800" b="1" dirty="0">
                <a:solidFill>
                  <a:schemeClr val="tx2">
                    <a:lumMod val="75000"/>
                  </a:schemeClr>
                </a:solidFill>
              </a:rPr>
              <a:t>200 tis. Kč</a:t>
            </a:r>
            <a:r>
              <a:rPr lang="cs-CZ" sz="2800" dirty="0" smtClean="0"/>
              <a:t>  </a:t>
            </a:r>
            <a:r>
              <a:rPr lang="cs-CZ" sz="2000" dirty="0" smtClean="0">
                <a:solidFill>
                  <a:srgbClr val="0070C0"/>
                </a:solidFill>
                <a:effectLst/>
              </a:rPr>
              <a:t>(opakovaně </a:t>
            </a:r>
            <a:r>
              <a:rPr lang="cs-CZ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500 tis.</a:t>
            </a:r>
            <a:r>
              <a:rPr lang="cs-CZ" sz="2000" dirty="0" smtClean="0">
                <a:solidFill>
                  <a:srgbClr val="0070C0"/>
                </a:solidFill>
                <a:effectLst/>
              </a:rPr>
              <a:t> </a:t>
            </a:r>
            <a:r>
              <a:rPr lang="cs-CZ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Kč</a:t>
            </a:r>
            <a:r>
              <a:rPr lang="cs-CZ" sz="2000" dirty="0" smtClean="0">
                <a:solidFill>
                  <a:srgbClr val="0070C0"/>
                </a:solidFill>
                <a:effectLst/>
              </a:rPr>
              <a:t>)</a:t>
            </a:r>
          </a:p>
          <a:p>
            <a:pPr>
              <a:spcAft>
                <a:spcPts val="1200"/>
              </a:spcAft>
            </a:pPr>
            <a:r>
              <a:rPr lang="cs-CZ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uvede </a:t>
            </a:r>
            <a:r>
              <a:rPr lang="cs-CZ" sz="2400" dirty="0">
                <a:effectLst/>
              </a:rPr>
              <a:t>poprvé</a:t>
            </a: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 </a:t>
            </a:r>
            <a:r>
              <a:rPr lang="cs-CZ" sz="2400" dirty="0">
                <a:effectLst/>
              </a:rPr>
              <a:t>vnitřní</a:t>
            </a: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trh </a:t>
            </a:r>
            <a:r>
              <a:rPr lang="cs-CZ" sz="2400" dirty="0">
                <a:effectLst/>
              </a:rPr>
              <a:t>EU</a:t>
            </a:r>
            <a:r>
              <a:rPr lang="cs-CZ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nezákonně vytěžené </a:t>
            </a:r>
            <a:r>
              <a:rPr lang="cs-CZ" sz="2400" dirty="0">
                <a:effectLst/>
              </a:rPr>
              <a:t>dřevo nebo dřevařské výrobky vyrobené z tohoto dřeva</a:t>
            </a:r>
          </a:p>
          <a:p>
            <a:pPr lvl="1">
              <a:spcAft>
                <a:spcPts val="1800"/>
              </a:spcAft>
            </a:pPr>
            <a:r>
              <a:rPr lang="cs-CZ" dirty="0" smtClean="0">
                <a:solidFill>
                  <a:srgbClr val="0070C0"/>
                </a:solidFill>
              </a:rPr>
              <a:t>pokuta</a:t>
            </a:r>
            <a:r>
              <a:rPr lang="cs-CZ" sz="2800" dirty="0" smtClean="0"/>
              <a:t>  </a:t>
            </a:r>
            <a:r>
              <a:rPr lang="cs-CZ" sz="2800" b="1" dirty="0">
                <a:solidFill>
                  <a:schemeClr val="tx2">
                    <a:lumMod val="75000"/>
                  </a:schemeClr>
                </a:solidFill>
              </a:rPr>
              <a:t>3 000 tis. Kč</a:t>
            </a:r>
            <a:r>
              <a:rPr lang="cs-CZ" sz="2800" dirty="0"/>
              <a:t>  </a:t>
            </a:r>
            <a:r>
              <a:rPr lang="cs-CZ" sz="2000" dirty="0">
                <a:solidFill>
                  <a:srgbClr val="0070C0"/>
                </a:solidFill>
                <a:effectLst/>
              </a:rPr>
              <a:t>(opakovaně </a:t>
            </a:r>
            <a:r>
              <a:rPr lang="cs-CZ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5 000 </a:t>
            </a:r>
            <a:r>
              <a:rPr lang="cs-CZ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tis.</a:t>
            </a:r>
            <a:r>
              <a:rPr lang="cs-CZ" sz="2000" dirty="0">
                <a:solidFill>
                  <a:srgbClr val="0070C0"/>
                </a:solidFill>
                <a:effectLst/>
              </a:rPr>
              <a:t> </a:t>
            </a:r>
            <a:r>
              <a:rPr lang="cs-CZ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Kč</a:t>
            </a:r>
            <a:r>
              <a:rPr lang="cs-CZ" sz="2000" dirty="0" smtClean="0">
                <a:solidFill>
                  <a:srgbClr val="0070C0"/>
                </a:solidFill>
                <a:effectLst/>
              </a:rPr>
              <a:t>)</a:t>
            </a:r>
          </a:p>
          <a:p>
            <a:pPr marL="0" indent="-17100">
              <a:spcAft>
                <a:spcPts val="1800"/>
              </a:spcAft>
              <a:buNone/>
            </a:pPr>
            <a:r>
              <a:rPr lang="cs-CZ" sz="2400" dirty="0" smtClean="0">
                <a:effectLst/>
              </a:rPr>
              <a:t>opakovaně = po méně než roce od rozhodnutí</a:t>
            </a:r>
            <a:endParaRPr lang="cs-CZ" sz="2400" dirty="0">
              <a:effectLst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Správní delikty</a:t>
            </a:r>
            <a:endParaRPr lang="cs-CZ" dirty="0"/>
          </a:p>
        </p:txBody>
      </p:sp>
      <p:grpSp>
        <p:nvGrpSpPr>
          <p:cNvPr id="4" name="Skupina 3"/>
          <p:cNvGrpSpPr/>
          <p:nvPr/>
        </p:nvGrpSpPr>
        <p:grpSpPr>
          <a:xfrm>
            <a:off x="8316416" y="548680"/>
            <a:ext cx="792088" cy="720080"/>
            <a:chOff x="8100392" y="476672"/>
            <a:chExt cx="792088" cy="792088"/>
          </a:xfrm>
        </p:grpSpPr>
        <p:sp>
          <p:nvSpPr>
            <p:cNvPr id="5" name="Kosoúhelník 4"/>
            <p:cNvSpPr/>
            <p:nvPr/>
          </p:nvSpPr>
          <p:spPr>
            <a:xfrm>
              <a:off x="8388424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000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" name="Kosoúhelník 5"/>
            <p:cNvSpPr/>
            <p:nvPr/>
          </p:nvSpPr>
          <p:spPr>
            <a:xfrm>
              <a:off x="8244408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E8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" name="Kosoúhelník 6"/>
            <p:cNvSpPr/>
            <p:nvPr/>
          </p:nvSpPr>
          <p:spPr>
            <a:xfrm>
              <a:off x="8100392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378594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cs-CZ" b="1" dirty="0" smtClean="0">
                <a:ln w="12700"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Ministerstvo zemědělství</a:t>
            </a:r>
          </a:p>
          <a:p>
            <a:pPr>
              <a:spcAft>
                <a:spcPts val="1200"/>
              </a:spcAft>
            </a:pPr>
            <a:r>
              <a:rPr lang="cs-CZ" dirty="0"/>
              <a:t>j</a:t>
            </a:r>
            <a:r>
              <a:rPr lang="cs-CZ" dirty="0" smtClean="0"/>
              <a:t>e garantem naplňování nařízení o dřevu</a:t>
            </a:r>
            <a:endParaRPr lang="cs-CZ" dirty="0" smtClean="0">
              <a:solidFill>
                <a:srgbClr val="0070C0"/>
              </a:solidFill>
            </a:endParaRPr>
          </a:p>
          <a:p>
            <a:pPr>
              <a:spcAft>
                <a:spcPts val="1200"/>
              </a:spcAft>
            </a:pPr>
            <a:r>
              <a:rPr lang="cs-CZ" dirty="0" smtClean="0"/>
              <a:t>zasílá </a:t>
            </a:r>
            <a:r>
              <a:rPr lang="cs-CZ" dirty="0"/>
              <a:t>zprávu </a:t>
            </a:r>
            <a:r>
              <a:rPr lang="cs-CZ" dirty="0" smtClean="0"/>
              <a:t>Komisi EU </a:t>
            </a:r>
            <a:r>
              <a:rPr lang="cs-CZ" dirty="0"/>
              <a:t>o plnění </a:t>
            </a:r>
            <a:r>
              <a:rPr lang="cs-CZ" dirty="0" smtClean="0"/>
              <a:t>povinností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cs-CZ" b="1" dirty="0" smtClean="0">
                <a:ln w="12700"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Pověřená osoba</a:t>
            </a:r>
            <a:endParaRPr lang="cs-CZ" dirty="0" smtClean="0"/>
          </a:p>
          <a:p>
            <a:pPr>
              <a:spcAft>
                <a:spcPts val="0"/>
              </a:spcAft>
            </a:pPr>
            <a:r>
              <a:rPr lang="cs-CZ" dirty="0">
                <a:solidFill>
                  <a:srgbClr val="FF0000"/>
                </a:solidFill>
              </a:rPr>
              <a:t>kontroluje</a:t>
            </a:r>
            <a:r>
              <a:rPr lang="cs-CZ" dirty="0"/>
              <a:t> dodržování</a:t>
            </a:r>
          </a:p>
          <a:p>
            <a:pPr lvl="1">
              <a:spcAft>
                <a:spcPts val="0"/>
              </a:spcAft>
            </a:pPr>
            <a:r>
              <a:rPr lang="cs-CZ" dirty="0"/>
              <a:t>povinností </a:t>
            </a:r>
            <a:r>
              <a:rPr lang="cs-CZ" b="1" dirty="0">
                <a:solidFill>
                  <a:srgbClr val="0070C0"/>
                </a:solidFill>
              </a:rPr>
              <a:t>Ho</a:t>
            </a:r>
            <a:r>
              <a:rPr lang="cs-CZ" dirty="0"/>
              <a:t>spodářských </a:t>
            </a:r>
            <a:r>
              <a:rPr lang="cs-CZ" b="1" dirty="0">
                <a:solidFill>
                  <a:srgbClr val="0070C0"/>
                </a:solidFill>
              </a:rPr>
              <a:t>Su</a:t>
            </a:r>
            <a:r>
              <a:rPr lang="cs-CZ" dirty="0"/>
              <a:t>bjektů </a:t>
            </a:r>
          </a:p>
          <a:p>
            <a:pPr lvl="1"/>
            <a:r>
              <a:rPr lang="cs-CZ" dirty="0"/>
              <a:t>systému náležité péče </a:t>
            </a:r>
            <a:r>
              <a:rPr lang="cs-CZ" b="1" dirty="0" err="1">
                <a:solidFill>
                  <a:srgbClr val="0070C0"/>
                </a:solidFill>
              </a:rPr>
              <a:t>HoSu</a:t>
            </a:r>
            <a:r>
              <a:rPr lang="cs-CZ" dirty="0"/>
              <a:t> </a:t>
            </a:r>
          </a:p>
          <a:p>
            <a:pPr marL="324000" lvl="1" indent="0">
              <a:buNone/>
            </a:pPr>
            <a:endParaRPr lang="cs-CZ" dirty="0" smtClean="0">
              <a:solidFill>
                <a:srgbClr val="00B050"/>
              </a:solidFill>
              <a:effectLst>
                <a:outerShdw blurRad="38100" dist="38100" dir="2700000" algn="ctr" rotWithShape="0">
                  <a:srgbClr val="000000"/>
                </a:outerShdw>
              </a:effectLst>
            </a:endParaRPr>
          </a:p>
          <a:p>
            <a:pPr marL="324000" lvl="1" indent="0">
              <a:buNone/>
            </a:pPr>
            <a:r>
              <a:rPr lang="cs-CZ" dirty="0" smtClean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  <a:t>poskytuje</a:t>
            </a:r>
            <a:r>
              <a:rPr lang="cs-CZ" dirty="0" smtClean="0"/>
              <a:t> </a:t>
            </a:r>
            <a:r>
              <a:rPr lang="cs-CZ" b="1" dirty="0" err="1">
                <a:solidFill>
                  <a:srgbClr val="0070C0"/>
                </a:solidFill>
              </a:rPr>
              <a:t>HoSu</a:t>
            </a:r>
            <a:r>
              <a:rPr lang="cs-CZ" dirty="0"/>
              <a:t> </a:t>
            </a:r>
            <a:r>
              <a:rPr lang="cs-CZ" dirty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  <a:t>technickou pomoc a poradenství</a:t>
            </a:r>
            <a:r>
              <a:rPr lang="cs-CZ" dirty="0"/>
              <a:t>, </a:t>
            </a:r>
            <a:r>
              <a:rPr lang="cs-CZ" dirty="0">
                <a:effectLst/>
              </a:rPr>
              <a:t>usnadňuje výměnu, šíření informací o nezákonné těžbě</a:t>
            </a:r>
            <a:endParaRPr lang="cs-CZ" dirty="0"/>
          </a:p>
          <a:p>
            <a:pPr marL="324000" lvl="1" indent="0">
              <a:buNone/>
            </a:pPr>
            <a:endParaRPr lang="cs-CZ" dirty="0"/>
          </a:p>
          <a:p>
            <a:pPr marL="0" indent="0">
              <a:spcAft>
                <a:spcPts val="1200"/>
              </a:spcAft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Úlohy příslušných orgánů</a:t>
            </a:r>
            <a:endParaRPr lang="cs-CZ" dirty="0"/>
          </a:p>
        </p:txBody>
      </p:sp>
      <p:grpSp>
        <p:nvGrpSpPr>
          <p:cNvPr id="4" name="Skupina 3"/>
          <p:cNvGrpSpPr/>
          <p:nvPr/>
        </p:nvGrpSpPr>
        <p:grpSpPr>
          <a:xfrm>
            <a:off x="8316416" y="548680"/>
            <a:ext cx="792088" cy="720080"/>
            <a:chOff x="8100392" y="476672"/>
            <a:chExt cx="792088" cy="792088"/>
          </a:xfrm>
        </p:grpSpPr>
        <p:sp>
          <p:nvSpPr>
            <p:cNvPr id="5" name="Kosoúhelník 4"/>
            <p:cNvSpPr/>
            <p:nvPr/>
          </p:nvSpPr>
          <p:spPr>
            <a:xfrm>
              <a:off x="8388424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000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" name="Kosoúhelník 5"/>
            <p:cNvSpPr/>
            <p:nvPr/>
          </p:nvSpPr>
          <p:spPr>
            <a:xfrm>
              <a:off x="8244408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E8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" name="Kosoúhelník 6"/>
            <p:cNvSpPr/>
            <p:nvPr/>
          </p:nvSpPr>
          <p:spPr>
            <a:xfrm>
              <a:off x="8100392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240641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Nelegální těžba dřeva – hrozba pro lesy – přetrvávající mezinárodní problém</a:t>
            </a:r>
          </a:p>
          <a:p>
            <a:pPr lvl="1">
              <a:spcAft>
                <a:spcPts val="0"/>
              </a:spcAft>
            </a:pP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přispívá k </a:t>
            </a:r>
            <a:r>
              <a:rPr lang="cs-CZ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odlesňování a znehodnocování lesa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spcAft>
                <a:spcPts val="0"/>
              </a:spcAft>
            </a:pP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stojí za cca 20 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% celosvětových emisí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cs-CZ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0"/>
              </a:spcAft>
            </a:pPr>
            <a:r>
              <a:rPr lang="cs-CZ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ohrožuje biologickou rozmanitost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0"/>
              </a:spcAft>
            </a:pPr>
            <a:r>
              <a:rPr lang="cs-CZ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narušuje udržitelné </a:t>
            </a:r>
            <a:r>
              <a:rPr lang="cs-CZ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obhospodařování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rozvoj 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lesa </a:t>
            </a:r>
          </a:p>
          <a:p>
            <a:pPr lvl="1">
              <a:spcAft>
                <a:spcPts val="0"/>
              </a:spcAft>
            </a:pPr>
            <a:r>
              <a:rPr lang="cs-CZ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poškozuje obchodní </a:t>
            </a:r>
            <a:r>
              <a:rPr lang="cs-CZ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rentabilitu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hospodářských subjektů dodržujících právní předpisy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0"/>
              </a:spcAft>
            </a:pP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přispívá k </a:t>
            </a:r>
            <a:r>
              <a:rPr lang="cs-CZ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šíření pouští a erozi půdy 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má </a:t>
            </a:r>
            <a:r>
              <a:rPr lang="cs-CZ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sociální, politické a hospodářské </a:t>
            </a:r>
            <a:r>
              <a:rPr lang="cs-CZ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dopady</a:t>
            </a:r>
            <a:endParaRPr lang="cs-CZ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400" dirty="0" smtClean="0"/>
              <a:t>Snaha o řešení pomocí dvoustranných dohod mezi obchodujícími zeměmi.</a:t>
            </a:r>
          </a:p>
          <a:p>
            <a:pPr marL="0" indent="0">
              <a:buNone/>
            </a:pPr>
            <a:endParaRPr lang="cs-CZ" sz="2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Závazky EU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30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cs-CZ" b="1" dirty="0" smtClean="0">
                <a:ln w="12700"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krajské úřady</a:t>
            </a:r>
          </a:p>
          <a:p>
            <a:pPr>
              <a:spcAft>
                <a:spcPts val="1200"/>
              </a:spcAft>
            </a:pPr>
            <a:r>
              <a:rPr lang="cs-CZ" dirty="0">
                <a:solidFill>
                  <a:srgbClr val="FF0000"/>
                </a:solidFill>
              </a:rPr>
              <a:t>kontrolují</a:t>
            </a:r>
            <a:r>
              <a:rPr lang="cs-CZ" dirty="0"/>
              <a:t> na základě podnětu </a:t>
            </a:r>
            <a:r>
              <a:rPr lang="cs-CZ" dirty="0" smtClean="0"/>
              <a:t>inspekce nebo pověřené </a:t>
            </a:r>
            <a:r>
              <a:rPr lang="cs-CZ" dirty="0"/>
              <a:t>osoby </a:t>
            </a:r>
            <a:r>
              <a:rPr lang="cs-CZ" dirty="0" smtClean="0"/>
              <a:t>dodržování </a:t>
            </a:r>
            <a:r>
              <a:rPr lang="cs-CZ" dirty="0" smtClean="0">
                <a:solidFill>
                  <a:srgbClr val="FF0000"/>
                </a:solidFill>
              </a:rPr>
              <a:t>legislativy</a:t>
            </a:r>
            <a:endParaRPr lang="cs-CZ" dirty="0" smtClean="0">
              <a:solidFill>
                <a:srgbClr val="FF0000"/>
              </a:solidFill>
            </a:endParaRPr>
          </a:p>
          <a:p>
            <a:pPr>
              <a:spcAft>
                <a:spcPts val="1200"/>
              </a:spcAft>
            </a:pPr>
            <a:r>
              <a:rPr lang="cs-CZ" dirty="0" smtClean="0"/>
              <a:t>v </a:t>
            </a:r>
            <a:r>
              <a:rPr lang="cs-CZ" dirty="0" smtClean="0"/>
              <a:t>rámci kontrol </a:t>
            </a:r>
            <a:r>
              <a:rPr lang="cs-CZ" dirty="0" smtClean="0">
                <a:solidFill>
                  <a:srgbClr val="FF0000"/>
                </a:solidFill>
              </a:rPr>
              <a:t>ukládají</a:t>
            </a:r>
            <a:r>
              <a:rPr lang="cs-CZ" dirty="0" smtClean="0"/>
              <a:t> zavedení nápravných opatření</a:t>
            </a:r>
          </a:p>
          <a:p>
            <a:pPr>
              <a:spcAft>
                <a:spcPts val="1200"/>
              </a:spcAft>
            </a:pPr>
            <a:r>
              <a:rPr lang="cs-CZ" dirty="0" smtClean="0"/>
              <a:t>projednávají správní delikty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Úlohy příslušných orgánů</a:t>
            </a:r>
            <a:endParaRPr lang="cs-CZ" dirty="0"/>
          </a:p>
        </p:txBody>
      </p:sp>
      <p:grpSp>
        <p:nvGrpSpPr>
          <p:cNvPr id="4" name="Skupina 3"/>
          <p:cNvGrpSpPr/>
          <p:nvPr/>
        </p:nvGrpSpPr>
        <p:grpSpPr>
          <a:xfrm>
            <a:off x="8316416" y="548680"/>
            <a:ext cx="792088" cy="720080"/>
            <a:chOff x="8100392" y="476672"/>
            <a:chExt cx="792088" cy="792088"/>
          </a:xfrm>
        </p:grpSpPr>
        <p:sp>
          <p:nvSpPr>
            <p:cNvPr id="5" name="Kosoúhelník 4"/>
            <p:cNvSpPr/>
            <p:nvPr/>
          </p:nvSpPr>
          <p:spPr>
            <a:xfrm>
              <a:off x="8388424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000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" name="Kosoúhelník 5"/>
            <p:cNvSpPr/>
            <p:nvPr/>
          </p:nvSpPr>
          <p:spPr>
            <a:xfrm>
              <a:off x="8244408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E8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" name="Kosoúhelník 6"/>
            <p:cNvSpPr/>
            <p:nvPr/>
          </p:nvSpPr>
          <p:spPr>
            <a:xfrm>
              <a:off x="8100392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259300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cs-CZ" b="1" dirty="0" smtClean="0">
                <a:ln w="12700"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Česká obchodní inspekce</a:t>
            </a:r>
            <a:endParaRPr lang="cs-CZ" b="1" dirty="0">
              <a:ln w="12700">
                <a:solidFill>
                  <a:srgbClr val="0070C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1200"/>
              </a:spcAft>
            </a:pPr>
            <a:r>
              <a:rPr lang="cs-CZ" dirty="0">
                <a:solidFill>
                  <a:srgbClr val="FF0000"/>
                </a:solidFill>
              </a:rPr>
              <a:t>k</a:t>
            </a:r>
            <a:r>
              <a:rPr lang="cs-CZ" dirty="0" smtClean="0">
                <a:solidFill>
                  <a:srgbClr val="FF0000"/>
                </a:solidFill>
              </a:rPr>
              <a:t>ontroluje obchodníky</a:t>
            </a:r>
            <a:endParaRPr lang="cs-CZ" dirty="0" smtClean="0"/>
          </a:p>
          <a:p>
            <a:pPr>
              <a:spcAft>
                <a:spcPts val="1200"/>
              </a:spcAft>
            </a:pPr>
            <a:r>
              <a:rPr lang="cs-CZ" dirty="0">
                <a:solidFill>
                  <a:srgbClr val="FF0000"/>
                </a:solidFill>
              </a:rPr>
              <a:t>je oprávněna</a:t>
            </a:r>
            <a:r>
              <a:rPr lang="cs-CZ" dirty="0"/>
              <a:t> vyzvat obchodníka k poskytnutí příslušných informací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cs-CZ" b="1" dirty="0">
                <a:ln w="12700"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Generální ředitelství </a:t>
            </a:r>
            <a:r>
              <a:rPr lang="cs-CZ" b="1" dirty="0" smtClean="0">
                <a:ln w="12700"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cel</a:t>
            </a:r>
            <a:endParaRPr lang="cs-CZ" dirty="0"/>
          </a:p>
          <a:p>
            <a:pPr>
              <a:spcAft>
                <a:spcPts val="1200"/>
              </a:spcAft>
            </a:pPr>
            <a:r>
              <a:rPr lang="cs-CZ" dirty="0">
                <a:solidFill>
                  <a:srgbClr val="FF0000"/>
                </a:solidFill>
              </a:rPr>
              <a:t>k</a:t>
            </a:r>
            <a:r>
              <a:rPr lang="cs-CZ" dirty="0" smtClean="0">
                <a:solidFill>
                  <a:srgbClr val="FF0000"/>
                </a:solidFill>
              </a:rPr>
              <a:t>ontroluje dovozce (hospodářské subjekty)</a:t>
            </a:r>
            <a:endParaRPr lang="cs-CZ" dirty="0"/>
          </a:p>
          <a:p>
            <a:pPr marL="0" indent="0">
              <a:spcAft>
                <a:spcPts val="1200"/>
              </a:spcAft>
              <a:buNone/>
            </a:pPr>
            <a:endParaRPr lang="cs-CZ" b="1" dirty="0">
              <a:ln w="12700">
                <a:solidFill>
                  <a:srgbClr val="0070C0"/>
                </a:solidFill>
              </a:ln>
              <a:solidFill>
                <a:srgbClr val="FFFF00"/>
              </a:solidFill>
            </a:endParaRPr>
          </a:p>
          <a:p>
            <a:pPr marL="0" indent="0">
              <a:spcAft>
                <a:spcPts val="1200"/>
              </a:spcAft>
              <a:buNone/>
            </a:pP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/>
              <a:t>Úlohy příslušných orgánů</a:t>
            </a:r>
          </a:p>
        </p:txBody>
      </p:sp>
      <p:grpSp>
        <p:nvGrpSpPr>
          <p:cNvPr id="4" name="Skupina 3"/>
          <p:cNvGrpSpPr/>
          <p:nvPr/>
        </p:nvGrpSpPr>
        <p:grpSpPr>
          <a:xfrm>
            <a:off x="8316416" y="548680"/>
            <a:ext cx="792088" cy="720080"/>
            <a:chOff x="8100392" y="476672"/>
            <a:chExt cx="792088" cy="792088"/>
          </a:xfrm>
        </p:grpSpPr>
        <p:sp>
          <p:nvSpPr>
            <p:cNvPr id="5" name="Kosoúhelník 4"/>
            <p:cNvSpPr/>
            <p:nvPr/>
          </p:nvSpPr>
          <p:spPr>
            <a:xfrm>
              <a:off x="8388424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000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" name="Kosoúhelník 5"/>
            <p:cNvSpPr/>
            <p:nvPr/>
          </p:nvSpPr>
          <p:spPr>
            <a:xfrm>
              <a:off x="8244408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E8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" name="Kosoúhelník 6"/>
            <p:cNvSpPr/>
            <p:nvPr/>
          </p:nvSpPr>
          <p:spPr>
            <a:xfrm>
              <a:off x="8100392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349961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323528" y="2492896"/>
            <a:ext cx="8496944" cy="1152128"/>
          </a:xfrm>
          <a:prstGeom prst="roundRect">
            <a:avLst>
              <a:gd name="adj" fmla="val 10563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1"/>
            <a:tileRect/>
          </a:gradFill>
          <a:ln w="25400" cap="rnd">
            <a:solidFill>
              <a:srgbClr val="0070C0"/>
            </a:solidFill>
          </a:ln>
        </p:spPr>
        <p:txBody>
          <a:bodyPr wrap="square" lIns="0" tIns="0" rIns="0" bIns="0" rtlCol="0">
            <a:noAutofit/>
          </a:bodyPr>
          <a:lstStyle/>
          <a:p>
            <a:pPr indent="144000">
              <a:spcAft>
                <a:spcPts val="600"/>
              </a:spcAft>
            </a:pPr>
            <a:endParaRPr lang="cs-CZ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spcAft>
                <a:spcPts val="3600"/>
              </a:spcAft>
              <a:buNone/>
            </a:pPr>
            <a:r>
              <a:rPr lang="cs-CZ" dirty="0" err="1" smtClean="0"/>
              <a:t>MZe</a:t>
            </a:r>
            <a:r>
              <a:rPr lang="cs-CZ" dirty="0" smtClean="0"/>
              <a:t> určilo jako pověřenou osobu:</a:t>
            </a:r>
          </a:p>
          <a:p>
            <a:pPr marL="0" indent="0">
              <a:spcAft>
                <a:spcPts val="3600"/>
              </a:spcAft>
              <a:buNone/>
            </a:pPr>
            <a:r>
              <a:rPr lang="cs-CZ" sz="3200" dirty="0" smtClean="0">
                <a:solidFill>
                  <a:srgbClr val="FF0000"/>
                </a:solidFill>
              </a:rPr>
              <a:t> Ústav </a:t>
            </a:r>
            <a:r>
              <a:rPr lang="cs-CZ" sz="3200" dirty="0">
                <a:solidFill>
                  <a:srgbClr val="FF0000"/>
                </a:solidFill>
              </a:rPr>
              <a:t>pro hospodářskou úpravu </a:t>
            </a:r>
            <a:r>
              <a:rPr lang="cs-CZ" sz="3200" dirty="0" smtClean="0">
                <a:solidFill>
                  <a:srgbClr val="FF0000"/>
                </a:solidFill>
              </a:rPr>
              <a:t>lesů</a:t>
            </a:r>
            <a:br>
              <a:rPr lang="cs-CZ" sz="3200" dirty="0" smtClean="0">
                <a:solidFill>
                  <a:srgbClr val="FF0000"/>
                </a:solidFill>
              </a:rPr>
            </a:br>
            <a:r>
              <a:rPr lang="cs-CZ" sz="3200" dirty="0" smtClean="0">
                <a:solidFill>
                  <a:srgbClr val="FF0000"/>
                </a:solidFill>
              </a:rPr>
              <a:t> Brandýs </a:t>
            </a:r>
            <a:r>
              <a:rPr lang="cs-CZ" sz="3200" dirty="0">
                <a:solidFill>
                  <a:srgbClr val="FF0000"/>
                </a:solidFill>
              </a:rPr>
              <a:t>nad Labem </a:t>
            </a:r>
            <a:endParaRPr lang="cs-CZ" sz="3200" dirty="0" smtClean="0">
              <a:solidFill>
                <a:srgbClr val="FF0000"/>
              </a:solidFill>
            </a:endParaRPr>
          </a:p>
          <a:p>
            <a:pPr>
              <a:spcAft>
                <a:spcPts val="1800"/>
              </a:spcAft>
            </a:pPr>
            <a:r>
              <a:rPr lang="cs-CZ" dirty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  <a:t>Centrální evidence </a:t>
            </a:r>
            <a:r>
              <a:rPr lang="cs-CZ" dirty="0"/>
              <a:t>bude mít podobu webové aplikace na </a:t>
            </a:r>
            <a:r>
              <a:rPr lang="cs-CZ" dirty="0" smtClean="0"/>
              <a:t>portálu </a:t>
            </a:r>
            <a:r>
              <a:rPr lang="cs-CZ" dirty="0" smtClean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  <a:t>„</a:t>
            </a:r>
            <a:r>
              <a:rPr lang="cs-CZ" dirty="0" err="1" smtClean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  <a:t>eAgri</a:t>
            </a:r>
            <a:r>
              <a:rPr lang="cs-CZ" dirty="0" smtClean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  <a:t>“</a:t>
            </a:r>
            <a:r>
              <a:rPr lang="cs-CZ" dirty="0" smtClean="0"/>
              <a:t>, </a:t>
            </a:r>
            <a:r>
              <a:rPr lang="cs-CZ" dirty="0" smtClean="0">
                <a:effectLst/>
              </a:rPr>
              <a:t>(připravuje se)</a:t>
            </a:r>
            <a:endParaRPr lang="cs-CZ" dirty="0">
              <a:effectLst/>
            </a:endParaRPr>
          </a:p>
          <a:p>
            <a:r>
              <a:rPr lang="cs-CZ" dirty="0" smtClean="0"/>
              <a:t>Informace </a:t>
            </a:r>
            <a:r>
              <a:rPr lang="cs-CZ" dirty="0"/>
              <a:t>k této problematice jsou </a:t>
            </a:r>
            <a:r>
              <a:rPr lang="cs-CZ" dirty="0" smtClean="0"/>
              <a:t>v současnosti</a:t>
            </a:r>
            <a:br>
              <a:rPr lang="cs-CZ" dirty="0" smtClean="0"/>
            </a:br>
            <a:r>
              <a:rPr lang="cs-CZ" dirty="0" smtClean="0"/>
              <a:t>na </a:t>
            </a:r>
            <a:r>
              <a:rPr lang="cs-CZ" dirty="0"/>
              <a:t>stránkách ÚHÚL </a:t>
            </a:r>
            <a:r>
              <a:rPr lang="cs-CZ" u="sng" dirty="0" smtClean="0">
                <a:solidFill>
                  <a:srgbClr val="7030A0"/>
                </a:solidFill>
              </a:rPr>
              <a:t>www.uhul.cz/cesnap/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smtClean="0"/>
              <a:t>Pověřená osoba</a:t>
            </a:r>
            <a:endParaRPr lang="cs-CZ"/>
          </a:p>
        </p:txBody>
      </p:sp>
      <p:pic>
        <p:nvPicPr>
          <p:cNvPr id="5" name="Picture 6" descr="loguhul-ploch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0849" y="1650503"/>
            <a:ext cx="1429623" cy="1994521"/>
          </a:xfrm>
          <a:prstGeom prst="rect">
            <a:avLst/>
          </a:prstGeom>
          <a:noFill/>
          <a:ln>
            <a:noFill/>
          </a:ln>
          <a:effectLst>
            <a:outerShdw blurRad="88900" dist="38100" dir="2700000" algn="tl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Skupina 5"/>
          <p:cNvGrpSpPr/>
          <p:nvPr/>
        </p:nvGrpSpPr>
        <p:grpSpPr>
          <a:xfrm>
            <a:off x="8316416" y="548680"/>
            <a:ext cx="792088" cy="720080"/>
            <a:chOff x="8100392" y="476672"/>
            <a:chExt cx="792088" cy="792088"/>
          </a:xfrm>
        </p:grpSpPr>
        <p:sp>
          <p:nvSpPr>
            <p:cNvPr id="7" name="Kosoúhelník 6"/>
            <p:cNvSpPr/>
            <p:nvPr/>
          </p:nvSpPr>
          <p:spPr>
            <a:xfrm>
              <a:off x="8388424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000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" name="Kosoúhelník 7"/>
            <p:cNvSpPr/>
            <p:nvPr/>
          </p:nvSpPr>
          <p:spPr>
            <a:xfrm>
              <a:off x="8244408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E80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" name="Kosoúhelník 8"/>
            <p:cNvSpPr/>
            <p:nvPr/>
          </p:nvSpPr>
          <p:spPr>
            <a:xfrm>
              <a:off x="8100392" y="476672"/>
              <a:ext cx="504056" cy="792088"/>
            </a:xfrm>
            <a:prstGeom prst="parallelogram">
              <a:avLst>
                <a:gd name="adj" fmla="val 71293"/>
              </a:avLst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107595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/>
          <p:cNvGrpSpPr/>
          <p:nvPr/>
        </p:nvGrpSpPr>
        <p:grpSpPr>
          <a:xfrm>
            <a:off x="467544" y="1916832"/>
            <a:ext cx="2592288" cy="3467087"/>
            <a:chOff x="467544" y="1916832"/>
            <a:chExt cx="2592288" cy="3467087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467544" y="1916832"/>
              <a:ext cx="2592288" cy="3467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 useBgFill="1"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67544" y="1918721"/>
              <a:ext cx="2584409" cy="3455757"/>
            </a:xfrm>
            <a:custGeom>
              <a:avLst/>
              <a:gdLst>
                <a:gd name="T0" fmla="*/ 2679 w 7211"/>
                <a:gd name="T1" fmla="*/ 2431 h 10076"/>
                <a:gd name="T2" fmla="*/ 1991 w 7211"/>
                <a:gd name="T3" fmla="*/ 4241 h 10076"/>
                <a:gd name="T4" fmla="*/ 1121 w 7211"/>
                <a:gd name="T5" fmla="*/ 4241 h 10076"/>
                <a:gd name="T6" fmla="*/ 2679 w 7211"/>
                <a:gd name="T7" fmla="*/ 2431 h 10076"/>
                <a:gd name="T8" fmla="*/ 4533 w 7211"/>
                <a:gd name="T9" fmla="*/ 2420 h 10076"/>
                <a:gd name="T10" fmla="*/ 6109 w 7211"/>
                <a:gd name="T11" fmla="*/ 4241 h 10076"/>
                <a:gd name="T12" fmla="*/ 5233 w 7211"/>
                <a:gd name="T13" fmla="*/ 4241 h 10076"/>
                <a:gd name="T14" fmla="*/ 4533 w 7211"/>
                <a:gd name="T15" fmla="*/ 2420 h 10076"/>
                <a:gd name="T16" fmla="*/ 3605 w 7211"/>
                <a:gd name="T17" fmla="*/ 0 h 10076"/>
                <a:gd name="T18" fmla="*/ 2730 w 7211"/>
                <a:gd name="T19" fmla="*/ 2300 h 10076"/>
                <a:gd name="T20" fmla="*/ 1020 w 7211"/>
                <a:gd name="T21" fmla="*/ 4241 h 10076"/>
                <a:gd name="T22" fmla="*/ 416 w 7211"/>
                <a:gd name="T23" fmla="*/ 4241 h 10076"/>
                <a:gd name="T24" fmla="*/ 0 w 7211"/>
                <a:gd name="T25" fmla="*/ 4657 h 10076"/>
                <a:gd name="T26" fmla="*/ 0 w 7211"/>
                <a:gd name="T27" fmla="*/ 5193 h 10076"/>
                <a:gd name="T28" fmla="*/ 416 w 7211"/>
                <a:gd name="T29" fmla="*/ 5610 h 10076"/>
                <a:gd name="T30" fmla="*/ 1044 w 7211"/>
                <a:gd name="T31" fmla="*/ 5610 h 10076"/>
                <a:gd name="T32" fmla="*/ 1079 w 7211"/>
                <a:gd name="T33" fmla="*/ 5723 h 10076"/>
                <a:gd name="T34" fmla="*/ 303 w 7211"/>
                <a:gd name="T35" fmla="*/ 6111 h 10076"/>
                <a:gd name="T36" fmla="*/ 280 w 7211"/>
                <a:gd name="T37" fmla="*/ 6173 h 10076"/>
                <a:gd name="T38" fmla="*/ 866 w 7211"/>
                <a:gd name="T39" fmla="*/ 7198 h 10076"/>
                <a:gd name="T40" fmla="*/ 190 w 7211"/>
                <a:gd name="T41" fmla="*/ 8975 h 10076"/>
                <a:gd name="T42" fmla="*/ 4875 w 7211"/>
                <a:gd name="T43" fmla="*/ 10076 h 10076"/>
                <a:gd name="T44" fmla="*/ 6822 w 7211"/>
                <a:gd name="T45" fmla="*/ 8382 h 10076"/>
                <a:gd name="T46" fmla="*/ 6366 w 7211"/>
                <a:gd name="T47" fmla="*/ 7196 h 10076"/>
                <a:gd name="T48" fmla="*/ 6946 w 7211"/>
                <a:gd name="T49" fmla="*/ 6186 h 10076"/>
                <a:gd name="T50" fmla="*/ 6924 w 7211"/>
                <a:gd name="T51" fmla="*/ 6119 h 10076"/>
                <a:gd name="T52" fmla="*/ 6152 w 7211"/>
                <a:gd name="T53" fmla="*/ 5734 h 10076"/>
                <a:gd name="T54" fmla="*/ 6190 w 7211"/>
                <a:gd name="T55" fmla="*/ 5610 h 10076"/>
                <a:gd name="T56" fmla="*/ 6794 w 7211"/>
                <a:gd name="T57" fmla="*/ 5610 h 10076"/>
                <a:gd name="T58" fmla="*/ 7211 w 7211"/>
                <a:gd name="T59" fmla="*/ 5193 h 10076"/>
                <a:gd name="T60" fmla="*/ 7211 w 7211"/>
                <a:gd name="T61" fmla="*/ 4657 h 10076"/>
                <a:gd name="T62" fmla="*/ 6794 w 7211"/>
                <a:gd name="T63" fmla="*/ 4241 h 10076"/>
                <a:gd name="T64" fmla="*/ 6211 w 7211"/>
                <a:gd name="T65" fmla="*/ 4241 h 10076"/>
                <a:gd name="T66" fmla="*/ 4485 w 7211"/>
                <a:gd name="T67" fmla="*/ 2294 h 10076"/>
                <a:gd name="T68" fmla="*/ 3605 w 7211"/>
                <a:gd name="T69" fmla="*/ 0 h 10076"/>
                <a:gd name="T70" fmla="*/ 1147 w 7211"/>
                <a:gd name="T71" fmla="*/ 5610 h 10076"/>
                <a:gd name="T72" fmla="*/ 1470 w 7211"/>
                <a:gd name="T73" fmla="*/ 5610 h 10076"/>
                <a:gd name="T74" fmla="*/ 1306 w 7211"/>
                <a:gd name="T75" fmla="*/ 6042 h 10076"/>
                <a:gd name="T76" fmla="*/ 1147 w 7211"/>
                <a:gd name="T77" fmla="*/ 5610 h 10076"/>
                <a:gd name="T78" fmla="*/ 5759 w 7211"/>
                <a:gd name="T79" fmla="*/ 5610 h 10076"/>
                <a:gd name="T80" fmla="*/ 6087 w 7211"/>
                <a:gd name="T81" fmla="*/ 5610 h 10076"/>
                <a:gd name="T82" fmla="*/ 5924 w 7211"/>
                <a:gd name="T83" fmla="*/ 6041 h 10076"/>
                <a:gd name="T84" fmla="*/ 5759 w 7211"/>
                <a:gd name="T85" fmla="*/ 5610 h 10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211" h="10076">
                  <a:moveTo>
                    <a:pt x="2679" y="2431"/>
                  </a:moveTo>
                  <a:lnTo>
                    <a:pt x="1991" y="4241"/>
                  </a:lnTo>
                  <a:cubicBezTo>
                    <a:pt x="1703" y="4241"/>
                    <a:pt x="1381" y="4241"/>
                    <a:pt x="1121" y="4241"/>
                  </a:cubicBezTo>
                  <a:cubicBezTo>
                    <a:pt x="1305" y="3431"/>
                    <a:pt x="1879" y="2762"/>
                    <a:pt x="2679" y="2431"/>
                  </a:cubicBezTo>
                  <a:close/>
                  <a:moveTo>
                    <a:pt x="4533" y="2420"/>
                  </a:moveTo>
                  <a:cubicBezTo>
                    <a:pt x="5361" y="2744"/>
                    <a:pt x="5932" y="3480"/>
                    <a:pt x="6109" y="4241"/>
                  </a:cubicBezTo>
                  <a:lnTo>
                    <a:pt x="5233" y="4241"/>
                  </a:lnTo>
                  <a:lnTo>
                    <a:pt x="4533" y="2420"/>
                  </a:lnTo>
                  <a:close/>
                  <a:moveTo>
                    <a:pt x="3605" y="0"/>
                  </a:moveTo>
                  <a:lnTo>
                    <a:pt x="2730" y="2300"/>
                  </a:lnTo>
                  <a:cubicBezTo>
                    <a:pt x="1889" y="2608"/>
                    <a:pt x="1227" y="3319"/>
                    <a:pt x="1020" y="4241"/>
                  </a:cubicBezTo>
                  <a:cubicBezTo>
                    <a:pt x="819" y="4241"/>
                    <a:pt x="618" y="4241"/>
                    <a:pt x="416" y="4241"/>
                  </a:cubicBezTo>
                  <a:cubicBezTo>
                    <a:pt x="187" y="4241"/>
                    <a:pt x="0" y="4427"/>
                    <a:pt x="0" y="4657"/>
                  </a:cubicBezTo>
                  <a:lnTo>
                    <a:pt x="0" y="5193"/>
                  </a:lnTo>
                  <a:cubicBezTo>
                    <a:pt x="0" y="5423"/>
                    <a:pt x="187" y="5610"/>
                    <a:pt x="416" y="5610"/>
                  </a:cubicBezTo>
                  <a:lnTo>
                    <a:pt x="1044" y="5610"/>
                  </a:lnTo>
                  <a:cubicBezTo>
                    <a:pt x="1055" y="5648"/>
                    <a:pt x="1067" y="5686"/>
                    <a:pt x="1079" y="5723"/>
                  </a:cubicBezTo>
                  <a:lnTo>
                    <a:pt x="303" y="6111"/>
                  </a:lnTo>
                  <a:cubicBezTo>
                    <a:pt x="282" y="6122"/>
                    <a:pt x="271" y="6151"/>
                    <a:pt x="280" y="6173"/>
                  </a:cubicBezTo>
                  <a:cubicBezTo>
                    <a:pt x="416" y="6539"/>
                    <a:pt x="612" y="6886"/>
                    <a:pt x="866" y="7198"/>
                  </a:cubicBezTo>
                  <a:lnTo>
                    <a:pt x="190" y="8975"/>
                  </a:lnTo>
                  <a:cubicBezTo>
                    <a:pt x="4169" y="9314"/>
                    <a:pt x="4169" y="9314"/>
                    <a:pt x="4875" y="10076"/>
                  </a:cubicBezTo>
                  <a:lnTo>
                    <a:pt x="6822" y="8382"/>
                  </a:lnTo>
                  <a:lnTo>
                    <a:pt x="6366" y="7196"/>
                  </a:lnTo>
                  <a:cubicBezTo>
                    <a:pt x="6615" y="6889"/>
                    <a:pt x="6810" y="6547"/>
                    <a:pt x="6946" y="6186"/>
                  </a:cubicBezTo>
                  <a:cubicBezTo>
                    <a:pt x="6958" y="6156"/>
                    <a:pt x="6943" y="6129"/>
                    <a:pt x="6924" y="6119"/>
                  </a:cubicBezTo>
                  <a:lnTo>
                    <a:pt x="6152" y="5734"/>
                  </a:lnTo>
                  <a:cubicBezTo>
                    <a:pt x="6166" y="5693"/>
                    <a:pt x="6178" y="5651"/>
                    <a:pt x="6190" y="5610"/>
                  </a:cubicBezTo>
                  <a:lnTo>
                    <a:pt x="6794" y="5610"/>
                  </a:lnTo>
                  <a:cubicBezTo>
                    <a:pt x="7024" y="5610"/>
                    <a:pt x="7211" y="5423"/>
                    <a:pt x="7211" y="5193"/>
                  </a:cubicBezTo>
                  <a:lnTo>
                    <a:pt x="7211" y="4657"/>
                  </a:lnTo>
                  <a:cubicBezTo>
                    <a:pt x="7211" y="4427"/>
                    <a:pt x="7024" y="4241"/>
                    <a:pt x="6794" y="4241"/>
                  </a:cubicBezTo>
                  <a:lnTo>
                    <a:pt x="6211" y="4241"/>
                  </a:lnTo>
                  <a:cubicBezTo>
                    <a:pt x="6029" y="3436"/>
                    <a:pt x="5415" y="2616"/>
                    <a:pt x="4485" y="2294"/>
                  </a:cubicBezTo>
                  <a:cubicBezTo>
                    <a:pt x="4191" y="1530"/>
                    <a:pt x="3898" y="765"/>
                    <a:pt x="3605" y="0"/>
                  </a:cubicBezTo>
                  <a:close/>
                  <a:moveTo>
                    <a:pt x="1147" y="5610"/>
                  </a:moveTo>
                  <a:lnTo>
                    <a:pt x="1470" y="5610"/>
                  </a:lnTo>
                  <a:lnTo>
                    <a:pt x="1306" y="6042"/>
                  </a:lnTo>
                  <a:cubicBezTo>
                    <a:pt x="1241" y="5906"/>
                    <a:pt x="1186" y="5750"/>
                    <a:pt x="1147" y="5610"/>
                  </a:cubicBezTo>
                  <a:close/>
                  <a:moveTo>
                    <a:pt x="5759" y="5610"/>
                  </a:moveTo>
                  <a:lnTo>
                    <a:pt x="6087" y="5610"/>
                  </a:lnTo>
                  <a:cubicBezTo>
                    <a:pt x="6045" y="5757"/>
                    <a:pt x="5991" y="5901"/>
                    <a:pt x="5924" y="6041"/>
                  </a:cubicBezTo>
                  <a:lnTo>
                    <a:pt x="5759" y="5610"/>
                  </a:lnTo>
                  <a:close/>
                </a:path>
              </a:pathLst>
            </a:custGeom>
            <a:ln w="0">
              <a:noFill/>
              <a:prstDash val="solid"/>
              <a:round/>
              <a:headEnd/>
              <a:tailEnd/>
            </a:ln>
            <a:scene3d>
              <a:camera prst="orthographicFront"/>
              <a:lightRig rig="threePt" dir="t">
                <a:rot lat="0" lon="0" rev="18000000"/>
              </a:lightRig>
            </a:scene3d>
            <a:sp3d>
              <a:bevelT w="152400" h="88900" prst="softRound"/>
              <a:contourClr>
                <a:schemeClr val="accent4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solidFill>
                  <a:srgbClr val="0070C0"/>
                </a:solidFill>
              </a:endParaRPr>
            </a:p>
          </p:txBody>
        </p:sp>
        <p:sp useBgFill="1">
          <p:nvSpPr>
            <p:cNvPr id="7" name="Freeform 6"/>
            <p:cNvSpPr>
              <a:spLocks/>
            </p:cNvSpPr>
            <p:nvPr/>
          </p:nvSpPr>
          <p:spPr bwMode="auto">
            <a:xfrm>
              <a:off x="607402" y="3912863"/>
              <a:ext cx="2310604" cy="896987"/>
            </a:xfrm>
            <a:custGeom>
              <a:avLst/>
              <a:gdLst>
                <a:gd name="T0" fmla="*/ 721 w 6451"/>
                <a:gd name="T1" fmla="*/ 0 h 2615"/>
                <a:gd name="T2" fmla="*/ 3216 w 6451"/>
                <a:gd name="T3" fmla="*/ 1797 h 2615"/>
                <a:gd name="T4" fmla="*/ 5734 w 6451"/>
                <a:gd name="T5" fmla="*/ 9 h 2615"/>
                <a:gd name="T6" fmla="*/ 6451 w 6451"/>
                <a:gd name="T7" fmla="*/ 368 h 2615"/>
                <a:gd name="T8" fmla="*/ 3216 w 6451"/>
                <a:gd name="T9" fmla="*/ 2613 h 2615"/>
                <a:gd name="T10" fmla="*/ 0 w 6451"/>
                <a:gd name="T11" fmla="*/ 360 h 2615"/>
                <a:gd name="T12" fmla="*/ 721 w 6451"/>
                <a:gd name="T13" fmla="*/ 0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51" h="2615">
                  <a:moveTo>
                    <a:pt x="721" y="0"/>
                  </a:moveTo>
                  <a:cubicBezTo>
                    <a:pt x="990" y="796"/>
                    <a:pt x="1840" y="1795"/>
                    <a:pt x="3216" y="1797"/>
                  </a:cubicBezTo>
                  <a:cubicBezTo>
                    <a:pt x="4593" y="1799"/>
                    <a:pt x="5447" y="831"/>
                    <a:pt x="5734" y="9"/>
                  </a:cubicBezTo>
                  <a:lnTo>
                    <a:pt x="6451" y="368"/>
                  </a:lnTo>
                  <a:cubicBezTo>
                    <a:pt x="5924" y="1711"/>
                    <a:pt x="4639" y="2615"/>
                    <a:pt x="3216" y="2613"/>
                  </a:cubicBezTo>
                  <a:cubicBezTo>
                    <a:pt x="1793" y="2611"/>
                    <a:pt x="496" y="1671"/>
                    <a:pt x="0" y="360"/>
                  </a:cubicBezTo>
                  <a:lnTo>
                    <a:pt x="721" y="0"/>
                  </a:lnTo>
                  <a:close/>
                </a:path>
              </a:pathLst>
            </a:custGeom>
            <a:ln w="0">
              <a:noFill/>
              <a:prstDash val="solid"/>
              <a:round/>
              <a:headEnd/>
              <a:tailEnd/>
            </a:ln>
            <a:scene3d>
              <a:camera prst="orthographicFront"/>
              <a:lightRig rig="sunset" dir="t">
                <a:rot lat="0" lon="0" rev="4200000"/>
              </a:lightRig>
            </a:scene3d>
            <a:sp3d>
              <a:bevelT w="63500" h="63500" prst="softRound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76345" y="3995952"/>
              <a:ext cx="179255" cy="156737"/>
            </a:xfrm>
            <a:custGeom>
              <a:avLst/>
              <a:gdLst>
                <a:gd name="T0" fmla="*/ 0 w 497"/>
                <a:gd name="T1" fmla="*/ 197 h 455"/>
                <a:gd name="T2" fmla="*/ 399 w 497"/>
                <a:gd name="T3" fmla="*/ 0 h 455"/>
                <a:gd name="T4" fmla="*/ 472 w 497"/>
                <a:gd name="T5" fmla="*/ 150 h 455"/>
                <a:gd name="T6" fmla="*/ 496 w 497"/>
                <a:gd name="T7" fmla="*/ 229 h 455"/>
                <a:gd name="T8" fmla="*/ 480 w 497"/>
                <a:gd name="T9" fmla="*/ 291 h 455"/>
                <a:gd name="T10" fmla="*/ 436 w 497"/>
                <a:gd name="T11" fmla="*/ 332 h 455"/>
                <a:gd name="T12" fmla="*/ 381 w 497"/>
                <a:gd name="T13" fmla="*/ 342 h 455"/>
                <a:gd name="T14" fmla="*/ 324 w 497"/>
                <a:gd name="T15" fmla="*/ 318 h 455"/>
                <a:gd name="T16" fmla="*/ 315 w 497"/>
                <a:gd name="T17" fmla="*/ 392 h 455"/>
                <a:gd name="T18" fmla="*/ 264 w 497"/>
                <a:gd name="T19" fmla="*/ 441 h 455"/>
                <a:gd name="T20" fmla="*/ 206 w 497"/>
                <a:gd name="T21" fmla="*/ 455 h 455"/>
                <a:gd name="T22" fmla="*/ 155 w 497"/>
                <a:gd name="T23" fmla="*/ 444 h 455"/>
                <a:gd name="T24" fmla="*/ 113 w 497"/>
                <a:gd name="T25" fmla="*/ 410 h 455"/>
                <a:gd name="T26" fmla="*/ 75 w 497"/>
                <a:gd name="T27" fmla="*/ 349 h 455"/>
                <a:gd name="T28" fmla="*/ 0 w 497"/>
                <a:gd name="T29" fmla="*/ 197 h 455"/>
                <a:gd name="T30" fmla="*/ 257 w 497"/>
                <a:gd name="T31" fmla="*/ 136 h 455"/>
                <a:gd name="T32" fmla="*/ 300 w 497"/>
                <a:gd name="T33" fmla="*/ 222 h 455"/>
                <a:gd name="T34" fmla="*/ 329 w 497"/>
                <a:gd name="T35" fmla="*/ 270 h 455"/>
                <a:gd name="T36" fmla="*/ 364 w 497"/>
                <a:gd name="T37" fmla="*/ 290 h 455"/>
                <a:gd name="T38" fmla="*/ 404 w 497"/>
                <a:gd name="T39" fmla="*/ 283 h 455"/>
                <a:gd name="T40" fmla="*/ 434 w 497"/>
                <a:gd name="T41" fmla="*/ 257 h 455"/>
                <a:gd name="T42" fmla="*/ 441 w 497"/>
                <a:gd name="T43" fmla="*/ 219 h 455"/>
                <a:gd name="T44" fmla="*/ 417 w 497"/>
                <a:gd name="T45" fmla="*/ 156 h 455"/>
                <a:gd name="T46" fmla="*/ 378 w 497"/>
                <a:gd name="T47" fmla="*/ 76 h 455"/>
                <a:gd name="T48" fmla="*/ 257 w 497"/>
                <a:gd name="T49" fmla="*/ 136 h 455"/>
                <a:gd name="T50" fmla="*/ 73 w 497"/>
                <a:gd name="T51" fmla="*/ 227 h 455"/>
                <a:gd name="T52" fmla="*/ 122 w 497"/>
                <a:gd name="T53" fmla="*/ 326 h 455"/>
                <a:gd name="T54" fmla="*/ 142 w 497"/>
                <a:gd name="T55" fmla="*/ 361 h 455"/>
                <a:gd name="T56" fmla="*/ 168 w 497"/>
                <a:gd name="T57" fmla="*/ 386 h 455"/>
                <a:gd name="T58" fmla="*/ 200 w 497"/>
                <a:gd name="T59" fmla="*/ 395 h 455"/>
                <a:gd name="T60" fmla="*/ 237 w 497"/>
                <a:gd name="T61" fmla="*/ 386 h 455"/>
                <a:gd name="T62" fmla="*/ 270 w 497"/>
                <a:gd name="T63" fmla="*/ 356 h 455"/>
                <a:gd name="T64" fmla="*/ 278 w 497"/>
                <a:gd name="T65" fmla="*/ 313 h 455"/>
                <a:gd name="T66" fmla="*/ 256 w 497"/>
                <a:gd name="T67" fmla="*/ 251 h 455"/>
                <a:gd name="T68" fmla="*/ 210 w 497"/>
                <a:gd name="T69" fmla="*/ 159 h 455"/>
                <a:gd name="T70" fmla="*/ 73 w 497"/>
                <a:gd name="T71" fmla="*/ 227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7" h="455">
                  <a:moveTo>
                    <a:pt x="0" y="197"/>
                  </a:moveTo>
                  <a:lnTo>
                    <a:pt x="399" y="0"/>
                  </a:lnTo>
                  <a:lnTo>
                    <a:pt x="472" y="150"/>
                  </a:lnTo>
                  <a:cubicBezTo>
                    <a:pt x="487" y="180"/>
                    <a:pt x="495" y="207"/>
                    <a:pt x="496" y="229"/>
                  </a:cubicBezTo>
                  <a:cubicBezTo>
                    <a:pt x="497" y="251"/>
                    <a:pt x="492" y="272"/>
                    <a:pt x="480" y="291"/>
                  </a:cubicBezTo>
                  <a:cubicBezTo>
                    <a:pt x="469" y="309"/>
                    <a:pt x="454" y="323"/>
                    <a:pt x="436" y="332"/>
                  </a:cubicBezTo>
                  <a:cubicBezTo>
                    <a:pt x="419" y="341"/>
                    <a:pt x="400" y="344"/>
                    <a:pt x="381" y="342"/>
                  </a:cubicBezTo>
                  <a:cubicBezTo>
                    <a:pt x="361" y="340"/>
                    <a:pt x="342" y="332"/>
                    <a:pt x="324" y="318"/>
                  </a:cubicBezTo>
                  <a:cubicBezTo>
                    <a:pt x="328" y="346"/>
                    <a:pt x="325" y="370"/>
                    <a:pt x="315" y="392"/>
                  </a:cubicBezTo>
                  <a:cubicBezTo>
                    <a:pt x="304" y="413"/>
                    <a:pt x="287" y="429"/>
                    <a:pt x="264" y="441"/>
                  </a:cubicBezTo>
                  <a:cubicBezTo>
                    <a:pt x="245" y="450"/>
                    <a:pt x="226" y="455"/>
                    <a:pt x="206" y="455"/>
                  </a:cubicBezTo>
                  <a:cubicBezTo>
                    <a:pt x="186" y="455"/>
                    <a:pt x="169" y="451"/>
                    <a:pt x="155" y="444"/>
                  </a:cubicBezTo>
                  <a:cubicBezTo>
                    <a:pt x="140" y="437"/>
                    <a:pt x="126" y="425"/>
                    <a:pt x="113" y="410"/>
                  </a:cubicBezTo>
                  <a:cubicBezTo>
                    <a:pt x="100" y="395"/>
                    <a:pt x="88" y="374"/>
                    <a:pt x="75" y="349"/>
                  </a:cubicBezTo>
                  <a:lnTo>
                    <a:pt x="0" y="197"/>
                  </a:lnTo>
                  <a:close/>
                  <a:moveTo>
                    <a:pt x="257" y="136"/>
                  </a:moveTo>
                  <a:lnTo>
                    <a:pt x="300" y="222"/>
                  </a:lnTo>
                  <a:cubicBezTo>
                    <a:pt x="311" y="245"/>
                    <a:pt x="321" y="261"/>
                    <a:pt x="329" y="270"/>
                  </a:cubicBezTo>
                  <a:cubicBezTo>
                    <a:pt x="340" y="281"/>
                    <a:pt x="351" y="288"/>
                    <a:pt x="364" y="290"/>
                  </a:cubicBezTo>
                  <a:cubicBezTo>
                    <a:pt x="376" y="293"/>
                    <a:pt x="390" y="290"/>
                    <a:pt x="404" y="283"/>
                  </a:cubicBezTo>
                  <a:cubicBezTo>
                    <a:pt x="417" y="277"/>
                    <a:pt x="427" y="268"/>
                    <a:pt x="434" y="257"/>
                  </a:cubicBezTo>
                  <a:cubicBezTo>
                    <a:pt x="441" y="245"/>
                    <a:pt x="443" y="233"/>
                    <a:pt x="441" y="219"/>
                  </a:cubicBezTo>
                  <a:cubicBezTo>
                    <a:pt x="439" y="206"/>
                    <a:pt x="431" y="185"/>
                    <a:pt x="417" y="156"/>
                  </a:cubicBezTo>
                  <a:lnTo>
                    <a:pt x="378" y="76"/>
                  </a:lnTo>
                  <a:lnTo>
                    <a:pt x="257" y="136"/>
                  </a:lnTo>
                  <a:close/>
                  <a:moveTo>
                    <a:pt x="73" y="227"/>
                  </a:moveTo>
                  <a:lnTo>
                    <a:pt x="122" y="326"/>
                  </a:lnTo>
                  <a:cubicBezTo>
                    <a:pt x="130" y="343"/>
                    <a:pt x="137" y="354"/>
                    <a:pt x="142" y="361"/>
                  </a:cubicBezTo>
                  <a:cubicBezTo>
                    <a:pt x="150" y="372"/>
                    <a:pt x="158" y="380"/>
                    <a:pt x="168" y="386"/>
                  </a:cubicBezTo>
                  <a:cubicBezTo>
                    <a:pt x="177" y="391"/>
                    <a:pt x="187" y="394"/>
                    <a:pt x="200" y="395"/>
                  </a:cubicBezTo>
                  <a:cubicBezTo>
                    <a:pt x="212" y="395"/>
                    <a:pt x="224" y="393"/>
                    <a:pt x="237" y="386"/>
                  </a:cubicBezTo>
                  <a:cubicBezTo>
                    <a:pt x="252" y="379"/>
                    <a:pt x="263" y="369"/>
                    <a:pt x="270" y="356"/>
                  </a:cubicBezTo>
                  <a:cubicBezTo>
                    <a:pt x="277" y="343"/>
                    <a:pt x="280" y="328"/>
                    <a:pt x="278" y="313"/>
                  </a:cubicBezTo>
                  <a:cubicBezTo>
                    <a:pt x="275" y="297"/>
                    <a:pt x="268" y="276"/>
                    <a:pt x="256" y="251"/>
                  </a:cubicBezTo>
                  <a:lnTo>
                    <a:pt x="210" y="159"/>
                  </a:lnTo>
                  <a:lnTo>
                    <a:pt x="73" y="227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" dist="127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768928" y="4141357"/>
              <a:ext cx="189103" cy="196393"/>
            </a:xfrm>
            <a:custGeom>
              <a:avLst/>
              <a:gdLst>
                <a:gd name="T0" fmla="*/ 0 w 524"/>
                <a:gd name="T1" fmla="*/ 259 h 577"/>
                <a:gd name="T2" fmla="*/ 361 w 524"/>
                <a:gd name="T3" fmla="*/ 0 h 577"/>
                <a:gd name="T4" fmla="*/ 476 w 524"/>
                <a:gd name="T5" fmla="*/ 159 h 577"/>
                <a:gd name="T6" fmla="*/ 519 w 524"/>
                <a:gd name="T7" fmla="*/ 240 h 577"/>
                <a:gd name="T8" fmla="*/ 513 w 524"/>
                <a:gd name="T9" fmla="*/ 305 h 577"/>
                <a:gd name="T10" fmla="*/ 470 w 524"/>
                <a:gd name="T11" fmla="*/ 359 h 577"/>
                <a:gd name="T12" fmla="*/ 387 w 524"/>
                <a:gd name="T13" fmla="*/ 380 h 577"/>
                <a:gd name="T14" fmla="*/ 299 w 524"/>
                <a:gd name="T15" fmla="*/ 328 h 577"/>
                <a:gd name="T16" fmla="*/ 301 w 524"/>
                <a:gd name="T17" fmla="*/ 370 h 577"/>
                <a:gd name="T18" fmla="*/ 282 w 524"/>
                <a:gd name="T19" fmla="*/ 444 h 577"/>
                <a:gd name="T20" fmla="*/ 229 w 524"/>
                <a:gd name="T21" fmla="*/ 577 h 577"/>
                <a:gd name="T22" fmla="*/ 186 w 524"/>
                <a:gd name="T23" fmla="*/ 517 h 577"/>
                <a:gd name="T24" fmla="*/ 226 w 524"/>
                <a:gd name="T25" fmla="*/ 415 h 577"/>
                <a:gd name="T26" fmla="*/ 251 w 524"/>
                <a:gd name="T27" fmla="*/ 345 h 577"/>
                <a:gd name="T28" fmla="*/ 258 w 524"/>
                <a:gd name="T29" fmla="*/ 304 h 577"/>
                <a:gd name="T30" fmla="*/ 252 w 524"/>
                <a:gd name="T31" fmla="*/ 275 h 577"/>
                <a:gd name="T32" fmla="*/ 234 w 524"/>
                <a:gd name="T33" fmla="*/ 247 h 577"/>
                <a:gd name="T34" fmla="*/ 194 w 524"/>
                <a:gd name="T35" fmla="*/ 192 h 577"/>
                <a:gd name="T36" fmla="*/ 34 w 524"/>
                <a:gd name="T37" fmla="*/ 307 h 577"/>
                <a:gd name="T38" fmla="*/ 0 w 524"/>
                <a:gd name="T39" fmla="*/ 259 h 577"/>
                <a:gd name="T40" fmla="*/ 236 w 524"/>
                <a:gd name="T41" fmla="*/ 162 h 577"/>
                <a:gd name="T42" fmla="*/ 310 w 524"/>
                <a:gd name="T43" fmla="*/ 264 h 577"/>
                <a:gd name="T44" fmla="*/ 353 w 524"/>
                <a:gd name="T45" fmla="*/ 311 h 577"/>
                <a:gd name="T46" fmla="*/ 395 w 524"/>
                <a:gd name="T47" fmla="*/ 323 h 577"/>
                <a:gd name="T48" fmla="*/ 434 w 524"/>
                <a:gd name="T49" fmla="*/ 310 h 577"/>
                <a:gd name="T50" fmla="*/ 463 w 524"/>
                <a:gd name="T51" fmla="*/ 261 h 577"/>
                <a:gd name="T52" fmla="*/ 437 w 524"/>
                <a:gd name="T53" fmla="*/ 190 h 577"/>
                <a:gd name="T54" fmla="*/ 355 w 524"/>
                <a:gd name="T55" fmla="*/ 76 h 577"/>
                <a:gd name="T56" fmla="*/ 236 w 524"/>
                <a:gd name="T57" fmla="*/ 162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4" h="577">
                  <a:moveTo>
                    <a:pt x="0" y="259"/>
                  </a:moveTo>
                  <a:lnTo>
                    <a:pt x="361" y="0"/>
                  </a:lnTo>
                  <a:lnTo>
                    <a:pt x="476" y="159"/>
                  </a:lnTo>
                  <a:cubicBezTo>
                    <a:pt x="499" y="192"/>
                    <a:pt x="513" y="218"/>
                    <a:pt x="519" y="240"/>
                  </a:cubicBezTo>
                  <a:cubicBezTo>
                    <a:pt x="524" y="261"/>
                    <a:pt x="523" y="283"/>
                    <a:pt x="513" y="305"/>
                  </a:cubicBezTo>
                  <a:cubicBezTo>
                    <a:pt x="504" y="326"/>
                    <a:pt x="490" y="344"/>
                    <a:pt x="470" y="359"/>
                  </a:cubicBezTo>
                  <a:cubicBezTo>
                    <a:pt x="444" y="377"/>
                    <a:pt x="417" y="384"/>
                    <a:pt x="387" y="380"/>
                  </a:cubicBezTo>
                  <a:cubicBezTo>
                    <a:pt x="358" y="377"/>
                    <a:pt x="328" y="359"/>
                    <a:pt x="299" y="328"/>
                  </a:cubicBezTo>
                  <a:cubicBezTo>
                    <a:pt x="302" y="345"/>
                    <a:pt x="303" y="359"/>
                    <a:pt x="301" y="370"/>
                  </a:cubicBezTo>
                  <a:cubicBezTo>
                    <a:pt x="299" y="393"/>
                    <a:pt x="292" y="417"/>
                    <a:pt x="282" y="444"/>
                  </a:cubicBezTo>
                  <a:lnTo>
                    <a:pt x="229" y="577"/>
                  </a:lnTo>
                  <a:lnTo>
                    <a:pt x="186" y="517"/>
                  </a:lnTo>
                  <a:lnTo>
                    <a:pt x="226" y="415"/>
                  </a:lnTo>
                  <a:cubicBezTo>
                    <a:pt x="238" y="386"/>
                    <a:pt x="246" y="362"/>
                    <a:pt x="251" y="345"/>
                  </a:cubicBezTo>
                  <a:cubicBezTo>
                    <a:pt x="256" y="328"/>
                    <a:pt x="258" y="314"/>
                    <a:pt x="258" y="304"/>
                  </a:cubicBezTo>
                  <a:cubicBezTo>
                    <a:pt x="257" y="293"/>
                    <a:pt x="255" y="284"/>
                    <a:pt x="252" y="275"/>
                  </a:cubicBezTo>
                  <a:cubicBezTo>
                    <a:pt x="249" y="269"/>
                    <a:pt x="243" y="259"/>
                    <a:pt x="234" y="247"/>
                  </a:cubicBezTo>
                  <a:lnTo>
                    <a:pt x="194" y="192"/>
                  </a:lnTo>
                  <a:lnTo>
                    <a:pt x="34" y="307"/>
                  </a:lnTo>
                  <a:lnTo>
                    <a:pt x="0" y="259"/>
                  </a:lnTo>
                  <a:close/>
                  <a:moveTo>
                    <a:pt x="236" y="162"/>
                  </a:moveTo>
                  <a:lnTo>
                    <a:pt x="310" y="264"/>
                  </a:lnTo>
                  <a:cubicBezTo>
                    <a:pt x="325" y="286"/>
                    <a:pt x="340" y="302"/>
                    <a:pt x="353" y="311"/>
                  </a:cubicBezTo>
                  <a:cubicBezTo>
                    <a:pt x="367" y="320"/>
                    <a:pt x="381" y="324"/>
                    <a:pt x="395" y="323"/>
                  </a:cubicBezTo>
                  <a:cubicBezTo>
                    <a:pt x="410" y="322"/>
                    <a:pt x="423" y="318"/>
                    <a:pt x="434" y="310"/>
                  </a:cubicBezTo>
                  <a:cubicBezTo>
                    <a:pt x="451" y="297"/>
                    <a:pt x="461" y="281"/>
                    <a:pt x="463" y="261"/>
                  </a:cubicBezTo>
                  <a:cubicBezTo>
                    <a:pt x="465" y="240"/>
                    <a:pt x="457" y="217"/>
                    <a:pt x="437" y="190"/>
                  </a:cubicBezTo>
                  <a:lnTo>
                    <a:pt x="355" y="76"/>
                  </a:lnTo>
                  <a:lnTo>
                    <a:pt x="236" y="162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" dist="127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887117" y="4309425"/>
              <a:ext cx="171375" cy="166178"/>
            </a:xfrm>
            <a:custGeom>
              <a:avLst/>
              <a:gdLst>
                <a:gd name="T0" fmla="*/ 0 w 478"/>
                <a:gd name="T1" fmla="*/ 197 h 488"/>
                <a:gd name="T2" fmla="*/ 433 w 478"/>
                <a:gd name="T3" fmla="*/ 0 h 488"/>
                <a:gd name="T4" fmla="*/ 478 w 478"/>
                <a:gd name="T5" fmla="*/ 44 h 488"/>
                <a:gd name="T6" fmla="*/ 296 w 478"/>
                <a:gd name="T7" fmla="*/ 488 h 488"/>
                <a:gd name="T8" fmla="*/ 249 w 478"/>
                <a:gd name="T9" fmla="*/ 442 h 488"/>
                <a:gd name="T10" fmla="*/ 306 w 478"/>
                <a:gd name="T11" fmla="*/ 309 h 488"/>
                <a:gd name="T12" fmla="*/ 173 w 478"/>
                <a:gd name="T13" fmla="*/ 179 h 488"/>
                <a:gd name="T14" fmla="*/ 44 w 478"/>
                <a:gd name="T15" fmla="*/ 241 h 488"/>
                <a:gd name="T16" fmla="*/ 0 w 478"/>
                <a:gd name="T17" fmla="*/ 197 h 488"/>
                <a:gd name="T18" fmla="*/ 219 w 478"/>
                <a:gd name="T19" fmla="*/ 157 h 488"/>
                <a:gd name="T20" fmla="*/ 327 w 478"/>
                <a:gd name="T21" fmla="*/ 262 h 488"/>
                <a:gd name="T22" fmla="*/ 380 w 478"/>
                <a:gd name="T23" fmla="*/ 142 h 488"/>
                <a:gd name="T24" fmla="*/ 422 w 478"/>
                <a:gd name="T25" fmla="*/ 54 h 488"/>
                <a:gd name="T26" fmla="*/ 345 w 478"/>
                <a:gd name="T27" fmla="*/ 98 h 488"/>
                <a:gd name="T28" fmla="*/ 219 w 478"/>
                <a:gd name="T29" fmla="*/ 157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8" h="488">
                  <a:moveTo>
                    <a:pt x="0" y="197"/>
                  </a:moveTo>
                  <a:lnTo>
                    <a:pt x="433" y="0"/>
                  </a:lnTo>
                  <a:lnTo>
                    <a:pt x="478" y="44"/>
                  </a:lnTo>
                  <a:lnTo>
                    <a:pt x="296" y="488"/>
                  </a:lnTo>
                  <a:lnTo>
                    <a:pt x="249" y="442"/>
                  </a:lnTo>
                  <a:lnTo>
                    <a:pt x="306" y="309"/>
                  </a:lnTo>
                  <a:lnTo>
                    <a:pt x="173" y="179"/>
                  </a:lnTo>
                  <a:lnTo>
                    <a:pt x="44" y="241"/>
                  </a:lnTo>
                  <a:lnTo>
                    <a:pt x="0" y="197"/>
                  </a:lnTo>
                  <a:close/>
                  <a:moveTo>
                    <a:pt x="219" y="157"/>
                  </a:moveTo>
                  <a:lnTo>
                    <a:pt x="327" y="262"/>
                  </a:lnTo>
                  <a:lnTo>
                    <a:pt x="380" y="142"/>
                  </a:lnTo>
                  <a:cubicBezTo>
                    <a:pt x="396" y="105"/>
                    <a:pt x="410" y="76"/>
                    <a:pt x="422" y="54"/>
                  </a:cubicBezTo>
                  <a:cubicBezTo>
                    <a:pt x="398" y="70"/>
                    <a:pt x="372" y="85"/>
                    <a:pt x="345" y="98"/>
                  </a:cubicBezTo>
                  <a:lnTo>
                    <a:pt x="219" y="157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" dist="127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044703" y="4392514"/>
              <a:ext cx="195013" cy="194505"/>
            </a:xfrm>
            <a:custGeom>
              <a:avLst/>
              <a:gdLst>
                <a:gd name="T0" fmla="*/ 0 w 543"/>
                <a:gd name="T1" fmla="*/ 362 h 565"/>
                <a:gd name="T2" fmla="*/ 257 w 543"/>
                <a:gd name="T3" fmla="*/ 0 h 565"/>
                <a:gd name="T4" fmla="*/ 306 w 543"/>
                <a:gd name="T5" fmla="*/ 34 h 565"/>
                <a:gd name="T6" fmla="*/ 295 w 543"/>
                <a:gd name="T7" fmla="*/ 454 h 565"/>
                <a:gd name="T8" fmla="*/ 497 w 543"/>
                <a:gd name="T9" fmla="*/ 169 h 565"/>
                <a:gd name="T10" fmla="*/ 543 w 543"/>
                <a:gd name="T11" fmla="*/ 202 h 565"/>
                <a:gd name="T12" fmla="*/ 286 w 543"/>
                <a:gd name="T13" fmla="*/ 565 h 565"/>
                <a:gd name="T14" fmla="*/ 236 w 543"/>
                <a:gd name="T15" fmla="*/ 530 h 565"/>
                <a:gd name="T16" fmla="*/ 248 w 543"/>
                <a:gd name="T17" fmla="*/ 110 h 565"/>
                <a:gd name="T18" fmla="*/ 46 w 543"/>
                <a:gd name="T19" fmla="*/ 395 h 565"/>
                <a:gd name="T20" fmla="*/ 0 w 543"/>
                <a:gd name="T21" fmla="*/ 362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3" h="565">
                  <a:moveTo>
                    <a:pt x="0" y="362"/>
                  </a:moveTo>
                  <a:lnTo>
                    <a:pt x="257" y="0"/>
                  </a:lnTo>
                  <a:lnTo>
                    <a:pt x="306" y="34"/>
                  </a:lnTo>
                  <a:lnTo>
                    <a:pt x="295" y="454"/>
                  </a:lnTo>
                  <a:lnTo>
                    <a:pt x="497" y="169"/>
                  </a:lnTo>
                  <a:lnTo>
                    <a:pt x="543" y="202"/>
                  </a:lnTo>
                  <a:lnTo>
                    <a:pt x="286" y="565"/>
                  </a:lnTo>
                  <a:lnTo>
                    <a:pt x="236" y="530"/>
                  </a:lnTo>
                  <a:lnTo>
                    <a:pt x="248" y="110"/>
                  </a:lnTo>
                  <a:lnTo>
                    <a:pt x="46" y="395"/>
                  </a:lnTo>
                  <a:lnTo>
                    <a:pt x="0" y="362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" dist="127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233806" y="4496375"/>
              <a:ext cx="163496" cy="169955"/>
            </a:xfrm>
            <a:custGeom>
              <a:avLst/>
              <a:gdLst>
                <a:gd name="T0" fmla="*/ 0 w 457"/>
                <a:gd name="T1" fmla="*/ 404 h 498"/>
                <a:gd name="T2" fmla="*/ 184 w 457"/>
                <a:gd name="T3" fmla="*/ 0 h 498"/>
                <a:gd name="T4" fmla="*/ 323 w 457"/>
                <a:gd name="T5" fmla="*/ 63 h 498"/>
                <a:gd name="T6" fmla="*/ 392 w 457"/>
                <a:gd name="T7" fmla="*/ 102 h 498"/>
                <a:gd name="T8" fmla="*/ 439 w 457"/>
                <a:gd name="T9" fmla="*/ 158 h 498"/>
                <a:gd name="T10" fmla="*/ 455 w 457"/>
                <a:gd name="T11" fmla="*/ 249 h 498"/>
                <a:gd name="T12" fmla="*/ 427 w 457"/>
                <a:gd name="T13" fmla="*/ 352 h 498"/>
                <a:gd name="T14" fmla="*/ 379 w 457"/>
                <a:gd name="T15" fmla="*/ 429 h 498"/>
                <a:gd name="T16" fmla="*/ 325 w 457"/>
                <a:gd name="T17" fmla="*/ 475 h 498"/>
                <a:gd name="T18" fmla="*/ 271 w 457"/>
                <a:gd name="T19" fmla="*/ 495 h 498"/>
                <a:gd name="T20" fmla="*/ 214 w 457"/>
                <a:gd name="T21" fmla="*/ 493 h 498"/>
                <a:gd name="T22" fmla="*/ 146 w 457"/>
                <a:gd name="T23" fmla="*/ 471 h 498"/>
                <a:gd name="T24" fmla="*/ 0 w 457"/>
                <a:gd name="T25" fmla="*/ 404 h 498"/>
                <a:gd name="T26" fmla="*/ 75 w 457"/>
                <a:gd name="T27" fmla="*/ 381 h 498"/>
                <a:gd name="T28" fmla="*/ 161 w 457"/>
                <a:gd name="T29" fmla="*/ 420 h 498"/>
                <a:gd name="T30" fmla="*/ 227 w 457"/>
                <a:gd name="T31" fmla="*/ 441 h 498"/>
                <a:gd name="T32" fmla="*/ 273 w 457"/>
                <a:gd name="T33" fmla="*/ 437 h 498"/>
                <a:gd name="T34" fmla="*/ 326 w 457"/>
                <a:gd name="T35" fmla="*/ 399 h 498"/>
                <a:gd name="T36" fmla="*/ 372 w 457"/>
                <a:gd name="T37" fmla="*/ 326 h 498"/>
                <a:gd name="T38" fmla="*/ 396 w 457"/>
                <a:gd name="T39" fmla="*/ 219 h 498"/>
                <a:gd name="T40" fmla="*/ 366 w 457"/>
                <a:gd name="T41" fmla="*/ 150 h 498"/>
                <a:gd name="T42" fmla="*/ 301 w 457"/>
                <a:gd name="T43" fmla="*/ 110 h 498"/>
                <a:gd name="T44" fmla="*/ 216 w 457"/>
                <a:gd name="T45" fmla="*/ 72 h 498"/>
                <a:gd name="T46" fmla="*/ 75 w 457"/>
                <a:gd name="T47" fmla="*/ 38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7" h="498">
                  <a:moveTo>
                    <a:pt x="0" y="404"/>
                  </a:moveTo>
                  <a:lnTo>
                    <a:pt x="184" y="0"/>
                  </a:lnTo>
                  <a:lnTo>
                    <a:pt x="323" y="63"/>
                  </a:lnTo>
                  <a:cubicBezTo>
                    <a:pt x="355" y="77"/>
                    <a:pt x="378" y="90"/>
                    <a:pt x="392" y="102"/>
                  </a:cubicBezTo>
                  <a:cubicBezTo>
                    <a:pt x="413" y="118"/>
                    <a:pt x="429" y="136"/>
                    <a:pt x="439" y="158"/>
                  </a:cubicBezTo>
                  <a:cubicBezTo>
                    <a:pt x="452" y="185"/>
                    <a:pt x="457" y="216"/>
                    <a:pt x="455" y="249"/>
                  </a:cubicBezTo>
                  <a:cubicBezTo>
                    <a:pt x="453" y="281"/>
                    <a:pt x="444" y="316"/>
                    <a:pt x="427" y="352"/>
                  </a:cubicBezTo>
                  <a:cubicBezTo>
                    <a:pt x="413" y="383"/>
                    <a:pt x="397" y="408"/>
                    <a:pt x="379" y="429"/>
                  </a:cubicBezTo>
                  <a:cubicBezTo>
                    <a:pt x="361" y="449"/>
                    <a:pt x="343" y="465"/>
                    <a:pt x="325" y="475"/>
                  </a:cubicBezTo>
                  <a:cubicBezTo>
                    <a:pt x="306" y="486"/>
                    <a:pt x="289" y="492"/>
                    <a:pt x="271" y="495"/>
                  </a:cubicBezTo>
                  <a:cubicBezTo>
                    <a:pt x="254" y="498"/>
                    <a:pt x="235" y="497"/>
                    <a:pt x="214" y="493"/>
                  </a:cubicBezTo>
                  <a:cubicBezTo>
                    <a:pt x="193" y="489"/>
                    <a:pt x="170" y="482"/>
                    <a:pt x="146" y="471"/>
                  </a:cubicBezTo>
                  <a:lnTo>
                    <a:pt x="0" y="404"/>
                  </a:lnTo>
                  <a:close/>
                  <a:moveTo>
                    <a:pt x="75" y="381"/>
                  </a:moveTo>
                  <a:lnTo>
                    <a:pt x="161" y="420"/>
                  </a:lnTo>
                  <a:cubicBezTo>
                    <a:pt x="188" y="432"/>
                    <a:pt x="210" y="439"/>
                    <a:pt x="227" y="441"/>
                  </a:cubicBezTo>
                  <a:cubicBezTo>
                    <a:pt x="245" y="443"/>
                    <a:pt x="260" y="442"/>
                    <a:pt x="273" y="437"/>
                  </a:cubicBezTo>
                  <a:cubicBezTo>
                    <a:pt x="292" y="430"/>
                    <a:pt x="309" y="417"/>
                    <a:pt x="326" y="399"/>
                  </a:cubicBezTo>
                  <a:cubicBezTo>
                    <a:pt x="343" y="381"/>
                    <a:pt x="358" y="357"/>
                    <a:pt x="372" y="326"/>
                  </a:cubicBezTo>
                  <a:cubicBezTo>
                    <a:pt x="392" y="284"/>
                    <a:pt x="399" y="248"/>
                    <a:pt x="396" y="219"/>
                  </a:cubicBezTo>
                  <a:cubicBezTo>
                    <a:pt x="392" y="190"/>
                    <a:pt x="382" y="167"/>
                    <a:pt x="366" y="150"/>
                  </a:cubicBezTo>
                  <a:cubicBezTo>
                    <a:pt x="354" y="138"/>
                    <a:pt x="332" y="125"/>
                    <a:pt x="301" y="110"/>
                  </a:cubicBezTo>
                  <a:lnTo>
                    <a:pt x="216" y="72"/>
                  </a:lnTo>
                  <a:lnTo>
                    <a:pt x="75" y="381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" dist="127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436697" y="4536032"/>
              <a:ext cx="141827" cy="186951"/>
            </a:xfrm>
            <a:custGeom>
              <a:avLst/>
              <a:gdLst>
                <a:gd name="T0" fmla="*/ 50 w 394"/>
                <a:gd name="T1" fmla="*/ 529 h 545"/>
                <a:gd name="T2" fmla="*/ 99 w 394"/>
                <a:gd name="T3" fmla="*/ 348 h 545"/>
                <a:gd name="T4" fmla="*/ 0 w 394"/>
                <a:gd name="T5" fmla="*/ 56 h 545"/>
                <a:gd name="T6" fmla="*/ 69 w 394"/>
                <a:gd name="T7" fmla="*/ 74 h 545"/>
                <a:gd name="T8" fmla="*/ 119 w 394"/>
                <a:gd name="T9" fmla="*/ 226 h 545"/>
                <a:gd name="T10" fmla="*/ 143 w 394"/>
                <a:gd name="T11" fmla="*/ 311 h 545"/>
                <a:gd name="T12" fmla="*/ 211 w 394"/>
                <a:gd name="T13" fmla="*/ 247 h 545"/>
                <a:gd name="T14" fmla="*/ 328 w 394"/>
                <a:gd name="T15" fmla="*/ 144 h 545"/>
                <a:gd name="T16" fmla="*/ 394 w 394"/>
                <a:gd name="T17" fmla="*/ 161 h 545"/>
                <a:gd name="T18" fmla="*/ 156 w 394"/>
                <a:gd name="T19" fmla="*/ 363 h 545"/>
                <a:gd name="T20" fmla="*/ 107 w 394"/>
                <a:gd name="T21" fmla="*/ 545 h 545"/>
                <a:gd name="T22" fmla="*/ 50 w 394"/>
                <a:gd name="T23" fmla="*/ 529 h 545"/>
                <a:gd name="T24" fmla="*/ 168 w 394"/>
                <a:gd name="T25" fmla="*/ 72 h 545"/>
                <a:gd name="T26" fmla="*/ 229 w 394"/>
                <a:gd name="T27" fmla="*/ 0 h 545"/>
                <a:gd name="T28" fmla="*/ 298 w 394"/>
                <a:gd name="T29" fmla="*/ 19 h 545"/>
                <a:gd name="T30" fmla="*/ 212 w 394"/>
                <a:gd name="T31" fmla="*/ 84 h 545"/>
                <a:gd name="T32" fmla="*/ 168 w 394"/>
                <a:gd name="T33" fmla="*/ 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4" h="545">
                  <a:moveTo>
                    <a:pt x="50" y="529"/>
                  </a:moveTo>
                  <a:lnTo>
                    <a:pt x="99" y="348"/>
                  </a:lnTo>
                  <a:lnTo>
                    <a:pt x="0" y="56"/>
                  </a:lnTo>
                  <a:lnTo>
                    <a:pt x="69" y="74"/>
                  </a:lnTo>
                  <a:lnTo>
                    <a:pt x="119" y="226"/>
                  </a:lnTo>
                  <a:cubicBezTo>
                    <a:pt x="128" y="255"/>
                    <a:pt x="136" y="283"/>
                    <a:pt x="143" y="311"/>
                  </a:cubicBezTo>
                  <a:cubicBezTo>
                    <a:pt x="162" y="292"/>
                    <a:pt x="185" y="271"/>
                    <a:pt x="211" y="247"/>
                  </a:cubicBezTo>
                  <a:lnTo>
                    <a:pt x="328" y="144"/>
                  </a:lnTo>
                  <a:lnTo>
                    <a:pt x="394" y="161"/>
                  </a:lnTo>
                  <a:lnTo>
                    <a:pt x="156" y="363"/>
                  </a:lnTo>
                  <a:lnTo>
                    <a:pt x="107" y="545"/>
                  </a:lnTo>
                  <a:lnTo>
                    <a:pt x="50" y="529"/>
                  </a:lnTo>
                  <a:close/>
                  <a:moveTo>
                    <a:pt x="168" y="72"/>
                  </a:moveTo>
                  <a:lnTo>
                    <a:pt x="229" y="0"/>
                  </a:lnTo>
                  <a:lnTo>
                    <a:pt x="298" y="19"/>
                  </a:lnTo>
                  <a:lnTo>
                    <a:pt x="212" y="84"/>
                  </a:lnTo>
                  <a:lnTo>
                    <a:pt x="168" y="72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" dist="127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588374" y="4596460"/>
              <a:ext cx="128039" cy="158625"/>
            </a:xfrm>
            <a:custGeom>
              <a:avLst/>
              <a:gdLst>
                <a:gd name="T0" fmla="*/ 2 w 361"/>
                <a:gd name="T1" fmla="*/ 293 h 465"/>
                <a:gd name="T2" fmla="*/ 58 w 361"/>
                <a:gd name="T3" fmla="*/ 294 h 465"/>
                <a:gd name="T4" fmla="*/ 70 w 361"/>
                <a:gd name="T5" fmla="*/ 350 h 465"/>
                <a:gd name="T6" fmla="*/ 111 w 361"/>
                <a:gd name="T7" fmla="*/ 389 h 465"/>
                <a:gd name="T8" fmla="*/ 178 w 361"/>
                <a:gd name="T9" fmla="*/ 409 h 465"/>
                <a:gd name="T10" fmla="*/ 238 w 361"/>
                <a:gd name="T11" fmla="*/ 406 h 465"/>
                <a:gd name="T12" fmla="*/ 279 w 361"/>
                <a:gd name="T13" fmla="*/ 382 h 465"/>
                <a:gd name="T14" fmla="*/ 295 w 361"/>
                <a:gd name="T15" fmla="*/ 346 h 465"/>
                <a:gd name="T16" fmla="*/ 287 w 361"/>
                <a:gd name="T17" fmla="*/ 308 h 465"/>
                <a:gd name="T18" fmla="*/ 250 w 361"/>
                <a:gd name="T19" fmla="*/ 278 h 465"/>
                <a:gd name="T20" fmla="*/ 173 w 361"/>
                <a:gd name="T21" fmla="*/ 248 h 465"/>
                <a:gd name="T22" fmla="*/ 91 w 361"/>
                <a:gd name="T23" fmla="*/ 212 h 465"/>
                <a:gd name="T24" fmla="*/ 48 w 361"/>
                <a:gd name="T25" fmla="*/ 166 h 465"/>
                <a:gd name="T26" fmla="*/ 38 w 361"/>
                <a:gd name="T27" fmla="*/ 109 h 465"/>
                <a:gd name="T28" fmla="*/ 64 w 361"/>
                <a:gd name="T29" fmla="*/ 48 h 465"/>
                <a:gd name="T30" fmla="*/ 124 w 361"/>
                <a:gd name="T31" fmla="*/ 10 h 465"/>
                <a:gd name="T32" fmla="*/ 206 w 361"/>
                <a:gd name="T33" fmla="*/ 3 h 465"/>
                <a:gd name="T34" fmla="*/ 291 w 361"/>
                <a:gd name="T35" fmla="*/ 28 h 465"/>
                <a:gd name="T36" fmla="*/ 344 w 361"/>
                <a:gd name="T37" fmla="*/ 81 h 465"/>
                <a:gd name="T38" fmla="*/ 359 w 361"/>
                <a:gd name="T39" fmla="*/ 153 h 465"/>
                <a:gd name="T40" fmla="*/ 302 w 361"/>
                <a:gd name="T41" fmla="*/ 151 h 465"/>
                <a:gd name="T42" fmla="*/ 278 w 361"/>
                <a:gd name="T43" fmla="*/ 84 h 465"/>
                <a:gd name="T44" fmla="*/ 203 w 361"/>
                <a:gd name="T45" fmla="*/ 55 h 465"/>
                <a:gd name="T46" fmla="*/ 124 w 361"/>
                <a:gd name="T47" fmla="*/ 67 h 465"/>
                <a:gd name="T48" fmla="*/ 95 w 361"/>
                <a:gd name="T49" fmla="*/ 111 h 465"/>
                <a:gd name="T50" fmla="*/ 108 w 361"/>
                <a:gd name="T51" fmla="*/ 152 h 465"/>
                <a:gd name="T52" fmla="*/ 193 w 361"/>
                <a:gd name="T53" fmla="*/ 193 h 465"/>
                <a:gd name="T54" fmla="*/ 288 w 361"/>
                <a:gd name="T55" fmla="*/ 231 h 465"/>
                <a:gd name="T56" fmla="*/ 340 w 361"/>
                <a:gd name="T57" fmla="*/ 282 h 465"/>
                <a:gd name="T58" fmla="*/ 352 w 361"/>
                <a:gd name="T59" fmla="*/ 347 h 465"/>
                <a:gd name="T60" fmla="*/ 325 w 361"/>
                <a:gd name="T61" fmla="*/ 411 h 465"/>
                <a:gd name="T62" fmla="*/ 262 w 361"/>
                <a:gd name="T63" fmla="*/ 454 h 465"/>
                <a:gd name="T64" fmla="*/ 175 w 361"/>
                <a:gd name="T65" fmla="*/ 462 h 465"/>
                <a:gd name="T66" fmla="*/ 76 w 361"/>
                <a:gd name="T67" fmla="*/ 434 h 465"/>
                <a:gd name="T68" fmla="*/ 18 w 361"/>
                <a:gd name="T69" fmla="*/ 375 h 465"/>
                <a:gd name="T70" fmla="*/ 2 w 361"/>
                <a:gd name="T71" fmla="*/ 29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1" h="465">
                  <a:moveTo>
                    <a:pt x="2" y="293"/>
                  </a:moveTo>
                  <a:lnTo>
                    <a:pt x="58" y="294"/>
                  </a:lnTo>
                  <a:cubicBezTo>
                    <a:pt x="58" y="316"/>
                    <a:pt x="62" y="335"/>
                    <a:pt x="70" y="350"/>
                  </a:cubicBezTo>
                  <a:cubicBezTo>
                    <a:pt x="78" y="365"/>
                    <a:pt x="92" y="378"/>
                    <a:pt x="111" y="389"/>
                  </a:cubicBezTo>
                  <a:cubicBezTo>
                    <a:pt x="131" y="400"/>
                    <a:pt x="153" y="407"/>
                    <a:pt x="178" y="409"/>
                  </a:cubicBezTo>
                  <a:cubicBezTo>
                    <a:pt x="200" y="412"/>
                    <a:pt x="220" y="410"/>
                    <a:pt x="238" y="406"/>
                  </a:cubicBezTo>
                  <a:cubicBezTo>
                    <a:pt x="256" y="401"/>
                    <a:pt x="269" y="393"/>
                    <a:pt x="279" y="382"/>
                  </a:cubicBezTo>
                  <a:cubicBezTo>
                    <a:pt x="288" y="371"/>
                    <a:pt x="294" y="359"/>
                    <a:pt x="295" y="346"/>
                  </a:cubicBezTo>
                  <a:cubicBezTo>
                    <a:pt x="297" y="332"/>
                    <a:pt x="294" y="319"/>
                    <a:pt x="287" y="308"/>
                  </a:cubicBezTo>
                  <a:cubicBezTo>
                    <a:pt x="280" y="297"/>
                    <a:pt x="268" y="287"/>
                    <a:pt x="250" y="278"/>
                  </a:cubicBezTo>
                  <a:cubicBezTo>
                    <a:pt x="239" y="272"/>
                    <a:pt x="213" y="262"/>
                    <a:pt x="173" y="248"/>
                  </a:cubicBezTo>
                  <a:cubicBezTo>
                    <a:pt x="134" y="234"/>
                    <a:pt x="106" y="222"/>
                    <a:pt x="91" y="212"/>
                  </a:cubicBezTo>
                  <a:cubicBezTo>
                    <a:pt x="71" y="198"/>
                    <a:pt x="57" y="183"/>
                    <a:pt x="48" y="166"/>
                  </a:cubicBezTo>
                  <a:cubicBezTo>
                    <a:pt x="39" y="148"/>
                    <a:pt x="36" y="129"/>
                    <a:pt x="38" y="109"/>
                  </a:cubicBezTo>
                  <a:cubicBezTo>
                    <a:pt x="41" y="87"/>
                    <a:pt x="49" y="67"/>
                    <a:pt x="64" y="48"/>
                  </a:cubicBezTo>
                  <a:cubicBezTo>
                    <a:pt x="78" y="30"/>
                    <a:pt x="98" y="18"/>
                    <a:pt x="124" y="10"/>
                  </a:cubicBezTo>
                  <a:cubicBezTo>
                    <a:pt x="149" y="2"/>
                    <a:pt x="177" y="0"/>
                    <a:pt x="206" y="3"/>
                  </a:cubicBezTo>
                  <a:cubicBezTo>
                    <a:pt x="239" y="7"/>
                    <a:pt x="268" y="15"/>
                    <a:pt x="291" y="28"/>
                  </a:cubicBezTo>
                  <a:cubicBezTo>
                    <a:pt x="315" y="41"/>
                    <a:pt x="333" y="59"/>
                    <a:pt x="344" y="81"/>
                  </a:cubicBezTo>
                  <a:cubicBezTo>
                    <a:pt x="356" y="103"/>
                    <a:pt x="361" y="127"/>
                    <a:pt x="359" y="153"/>
                  </a:cubicBezTo>
                  <a:lnTo>
                    <a:pt x="302" y="151"/>
                  </a:lnTo>
                  <a:cubicBezTo>
                    <a:pt x="302" y="123"/>
                    <a:pt x="294" y="101"/>
                    <a:pt x="278" y="84"/>
                  </a:cubicBezTo>
                  <a:cubicBezTo>
                    <a:pt x="262" y="68"/>
                    <a:pt x="237" y="59"/>
                    <a:pt x="203" y="55"/>
                  </a:cubicBezTo>
                  <a:cubicBezTo>
                    <a:pt x="168" y="51"/>
                    <a:pt x="142" y="55"/>
                    <a:pt x="124" y="67"/>
                  </a:cubicBezTo>
                  <a:cubicBezTo>
                    <a:pt x="107" y="78"/>
                    <a:pt x="97" y="93"/>
                    <a:pt x="95" y="111"/>
                  </a:cubicBezTo>
                  <a:cubicBezTo>
                    <a:pt x="93" y="127"/>
                    <a:pt x="98" y="140"/>
                    <a:pt x="108" y="152"/>
                  </a:cubicBezTo>
                  <a:cubicBezTo>
                    <a:pt x="118" y="163"/>
                    <a:pt x="147" y="177"/>
                    <a:pt x="193" y="193"/>
                  </a:cubicBezTo>
                  <a:cubicBezTo>
                    <a:pt x="240" y="208"/>
                    <a:pt x="271" y="221"/>
                    <a:pt x="288" y="231"/>
                  </a:cubicBezTo>
                  <a:cubicBezTo>
                    <a:pt x="313" y="245"/>
                    <a:pt x="330" y="262"/>
                    <a:pt x="340" y="282"/>
                  </a:cubicBezTo>
                  <a:cubicBezTo>
                    <a:pt x="351" y="301"/>
                    <a:pt x="355" y="323"/>
                    <a:pt x="352" y="347"/>
                  </a:cubicBezTo>
                  <a:cubicBezTo>
                    <a:pt x="350" y="370"/>
                    <a:pt x="341" y="392"/>
                    <a:pt x="325" y="411"/>
                  </a:cubicBezTo>
                  <a:cubicBezTo>
                    <a:pt x="310" y="430"/>
                    <a:pt x="289" y="445"/>
                    <a:pt x="262" y="454"/>
                  </a:cubicBezTo>
                  <a:cubicBezTo>
                    <a:pt x="236" y="463"/>
                    <a:pt x="207" y="465"/>
                    <a:pt x="175" y="462"/>
                  </a:cubicBezTo>
                  <a:cubicBezTo>
                    <a:pt x="135" y="458"/>
                    <a:pt x="102" y="449"/>
                    <a:pt x="76" y="434"/>
                  </a:cubicBezTo>
                  <a:cubicBezTo>
                    <a:pt x="51" y="420"/>
                    <a:pt x="31" y="400"/>
                    <a:pt x="18" y="375"/>
                  </a:cubicBezTo>
                  <a:cubicBezTo>
                    <a:pt x="5" y="350"/>
                    <a:pt x="0" y="323"/>
                    <a:pt x="2" y="29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" dist="127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75969" y="4581353"/>
              <a:ext cx="151677" cy="169955"/>
            </a:xfrm>
            <a:custGeom>
              <a:avLst/>
              <a:gdLst>
                <a:gd name="T0" fmla="*/ 76 w 421"/>
                <a:gd name="T1" fmla="*/ 498 h 498"/>
                <a:gd name="T2" fmla="*/ 0 w 421"/>
                <a:gd name="T3" fmla="*/ 60 h 498"/>
                <a:gd name="T4" fmla="*/ 60 w 421"/>
                <a:gd name="T5" fmla="*/ 50 h 498"/>
                <a:gd name="T6" fmla="*/ 349 w 421"/>
                <a:gd name="T7" fmla="*/ 354 h 498"/>
                <a:gd name="T8" fmla="*/ 290 w 421"/>
                <a:gd name="T9" fmla="*/ 10 h 498"/>
                <a:gd name="T10" fmla="*/ 345 w 421"/>
                <a:gd name="T11" fmla="*/ 0 h 498"/>
                <a:gd name="T12" fmla="*/ 421 w 421"/>
                <a:gd name="T13" fmla="*/ 438 h 498"/>
                <a:gd name="T14" fmla="*/ 362 w 421"/>
                <a:gd name="T15" fmla="*/ 448 h 498"/>
                <a:gd name="T16" fmla="*/ 72 w 421"/>
                <a:gd name="T17" fmla="*/ 144 h 498"/>
                <a:gd name="T18" fmla="*/ 132 w 421"/>
                <a:gd name="T19" fmla="*/ 489 h 498"/>
                <a:gd name="T20" fmla="*/ 76 w 421"/>
                <a:gd name="T21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1" h="498">
                  <a:moveTo>
                    <a:pt x="76" y="498"/>
                  </a:moveTo>
                  <a:lnTo>
                    <a:pt x="0" y="60"/>
                  </a:lnTo>
                  <a:lnTo>
                    <a:pt x="60" y="50"/>
                  </a:lnTo>
                  <a:lnTo>
                    <a:pt x="349" y="354"/>
                  </a:lnTo>
                  <a:lnTo>
                    <a:pt x="290" y="10"/>
                  </a:lnTo>
                  <a:lnTo>
                    <a:pt x="345" y="0"/>
                  </a:lnTo>
                  <a:lnTo>
                    <a:pt x="421" y="438"/>
                  </a:lnTo>
                  <a:lnTo>
                    <a:pt x="362" y="448"/>
                  </a:lnTo>
                  <a:lnTo>
                    <a:pt x="72" y="144"/>
                  </a:lnTo>
                  <a:lnTo>
                    <a:pt x="132" y="489"/>
                  </a:lnTo>
                  <a:lnTo>
                    <a:pt x="76" y="498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" dist="127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059162" y="4694657"/>
              <a:ext cx="27578" cy="26437"/>
            </a:xfrm>
            <a:custGeom>
              <a:avLst/>
              <a:gdLst>
                <a:gd name="T0" fmla="*/ 17 w 77"/>
                <a:gd name="T1" fmla="*/ 77 h 77"/>
                <a:gd name="T2" fmla="*/ 0 w 77"/>
                <a:gd name="T3" fmla="*/ 17 h 77"/>
                <a:gd name="T4" fmla="*/ 60 w 77"/>
                <a:gd name="T5" fmla="*/ 0 h 77"/>
                <a:gd name="T6" fmla="*/ 77 w 77"/>
                <a:gd name="T7" fmla="*/ 60 h 77"/>
                <a:gd name="T8" fmla="*/ 17 w 77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7">
                  <a:moveTo>
                    <a:pt x="17" y="77"/>
                  </a:moveTo>
                  <a:lnTo>
                    <a:pt x="0" y="17"/>
                  </a:lnTo>
                  <a:lnTo>
                    <a:pt x="60" y="0"/>
                  </a:lnTo>
                  <a:lnTo>
                    <a:pt x="77" y="60"/>
                  </a:lnTo>
                  <a:lnTo>
                    <a:pt x="17" y="77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" dist="127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141894" y="4528478"/>
              <a:ext cx="155617" cy="147295"/>
            </a:xfrm>
            <a:custGeom>
              <a:avLst/>
              <a:gdLst>
                <a:gd name="T0" fmla="*/ 188 w 439"/>
                <a:gd name="T1" fmla="*/ 428 h 428"/>
                <a:gd name="T2" fmla="*/ 0 w 439"/>
                <a:gd name="T3" fmla="*/ 25 h 428"/>
                <a:gd name="T4" fmla="*/ 54 w 439"/>
                <a:gd name="T5" fmla="*/ 0 h 428"/>
                <a:gd name="T6" fmla="*/ 219 w 439"/>
                <a:gd name="T7" fmla="*/ 356 h 428"/>
                <a:gd name="T8" fmla="*/ 417 w 439"/>
                <a:gd name="T9" fmla="*/ 263 h 428"/>
                <a:gd name="T10" fmla="*/ 439 w 439"/>
                <a:gd name="T11" fmla="*/ 311 h 428"/>
                <a:gd name="T12" fmla="*/ 188 w 439"/>
                <a:gd name="T1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9" h="428">
                  <a:moveTo>
                    <a:pt x="188" y="428"/>
                  </a:moveTo>
                  <a:lnTo>
                    <a:pt x="0" y="25"/>
                  </a:lnTo>
                  <a:lnTo>
                    <a:pt x="54" y="0"/>
                  </a:lnTo>
                  <a:lnTo>
                    <a:pt x="219" y="356"/>
                  </a:lnTo>
                  <a:lnTo>
                    <a:pt x="417" y="263"/>
                  </a:lnTo>
                  <a:lnTo>
                    <a:pt x="439" y="311"/>
                  </a:lnTo>
                  <a:lnTo>
                    <a:pt x="188" y="428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" dist="127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2317209" y="4434059"/>
              <a:ext cx="163496" cy="171844"/>
            </a:xfrm>
            <a:custGeom>
              <a:avLst/>
              <a:gdLst>
                <a:gd name="T0" fmla="*/ 104 w 451"/>
                <a:gd name="T1" fmla="*/ 499 h 499"/>
                <a:gd name="T2" fmla="*/ 0 w 451"/>
                <a:gd name="T3" fmla="*/ 35 h 499"/>
                <a:gd name="T4" fmla="*/ 53 w 451"/>
                <a:gd name="T5" fmla="*/ 0 h 499"/>
                <a:gd name="T6" fmla="*/ 451 w 451"/>
                <a:gd name="T7" fmla="*/ 269 h 499"/>
                <a:gd name="T8" fmla="*/ 395 w 451"/>
                <a:gd name="T9" fmla="*/ 306 h 499"/>
                <a:gd name="T10" fmla="*/ 277 w 451"/>
                <a:gd name="T11" fmla="*/ 223 h 499"/>
                <a:gd name="T12" fmla="*/ 122 w 451"/>
                <a:gd name="T13" fmla="*/ 326 h 499"/>
                <a:gd name="T14" fmla="*/ 156 w 451"/>
                <a:gd name="T15" fmla="*/ 465 h 499"/>
                <a:gd name="T16" fmla="*/ 104 w 451"/>
                <a:gd name="T17" fmla="*/ 499 h 499"/>
                <a:gd name="T18" fmla="*/ 110 w 451"/>
                <a:gd name="T19" fmla="*/ 277 h 499"/>
                <a:gd name="T20" fmla="*/ 235 w 451"/>
                <a:gd name="T21" fmla="*/ 193 h 499"/>
                <a:gd name="T22" fmla="*/ 129 w 451"/>
                <a:gd name="T23" fmla="*/ 116 h 499"/>
                <a:gd name="T24" fmla="*/ 51 w 451"/>
                <a:gd name="T25" fmla="*/ 57 h 499"/>
                <a:gd name="T26" fmla="*/ 78 w 451"/>
                <a:gd name="T27" fmla="*/ 141 h 499"/>
                <a:gd name="T28" fmla="*/ 110 w 451"/>
                <a:gd name="T29" fmla="*/ 277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1" h="499">
                  <a:moveTo>
                    <a:pt x="104" y="499"/>
                  </a:moveTo>
                  <a:lnTo>
                    <a:pt x="0" y="35"/>
                  </a:lnTo>
                  <a:lnTo>
                    <a:pt x="53" y="0"/>
                  </a:lnTo>
                  <a:lnTo>
                    <a:pt x="451" y="269"/>
                  </a:lnTo>
                  <a:lnTo>
                    <a:pt x="395" y="306"/>
                  </a:lnTo>
                  <a:lnTo>
                    <a:pt x="277" y="223"/>
                  </a:lnTo>
                  <a:lnTo>
                    <a:pt x="122" y="326"/>
                  </a:lnTo>
                  <a:lnTo>
                    <a:pt x="156" y="465"/>
                  </a:lnTo>
                  <a:lnTo>
                    <a:pt x="104" y="499"/>
                  </a:lnTo>
                  <a:close/>
                  <a:moveTo>
                    <a:pt x="110" y="277"/>
                  </a:moveTo>
                  <a:lnTo>
                    <a:pt x="235" y="193"/>
                  </a:lnTo>
                  <a:lnTo>
                    <a:pt x="129" y="116"/>
                  </a:lnTo>
                  <a:cubicBezTo>
                    <a:pt x="96" y="93"/>
                    <a:pt x="70" y="73"/>
                    <a:pt x="51" y="57"/>
                  </a:cubicBezTo>
                  <a:cubicBezTo>
                    <a:pt x="62" y="84"/>
                    <a:pt x="71" y="112"/>
                    <a:pt x="78" y="141"/>
                  </a:cubicBezTo>
                  <a:lnTo>
                    <a:pt x="110" y="277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" dist="127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2421609" y="4316978"/>
              <a:ext cx="179255" cy="169955"/>
            </a:xfrm>
            <a:custGeom>
              <a:avLst/>
              <a:gdLst>
                <a:gd name="T0" fmla="*/ 303 w 498"/>
                <a:gd name="T1" fmla="*/ 493 h 493"/>
                <a:gd name="T2" fmla="*/ 0 w 498"/>
                <a:gd name="T3" fmla="*/ 168 h 493"/>
                <a:gd name="T4" fmla="*/ 122 w 498"/>
                <a:gd name="T5" fmla="*/ 55 h 493"/>
                <a:gd name="T6" fmla="*/ 191 w 498"/>
                <a:gd name="T7" fmla="*/ 9 h 493"/>
                <a:gd name="T8" fmla="*/ 255 w 498"/>
                <a:gd name="T9" fmla="*/ 6 h 493"/>
                <a:gd name="T10" fmla="*/ 307 w 498"/>
                <a:gd name="T11" fmla="*/ 37 h 493"/>
                <a:gd name="T12" fmla="*/ 333 w 498"/>
                <a:gd name="T13" fmla="*/ 87 h 493"/>
                <a:gd name="T14" fmla="*/ 326 w 498"/>
                <a:gd name="T15" fmla="*/ 149 h 493"/>
                <a:gd name="T16" fmla="*/ 399 w 498"/>
                <a:gd name="T17" fmla="*/ 136 h 493"/>
                <a:gd name="T18" fmla="*/ 461 w 498"/>
                <a:gd name="T19" fmla="*/ 170 h 493"/>
                <a:gd name="T20" fmla="*/ 491 w 498"/>
                <a:gd name="T21" fmla="*/ 222 h 493"/>
                <a:gd name="T22" fmla="*/ 495 w 498"/>
                <a:gd name="T23" fmla="*/ 274 h 493"/>
                <a:gd name="T24" fmla="*/ 474 w 498"/>
                <a:gd name="T25" fmla="*/ 324 h 493"/>
                <a:gd name="T26" fmla="*/ 427 w 498"/>
                <a:gd name="T27" fmla="*/ 378 h 493"/>
                <a:gd name="T28" fmla="*/ 303 w 498"/>
                <a:gd name="T29" fmla="*/ 493 h 493"/>
                <a:gd name="T30" fmla="*/ 170 w 498"/>
                <a:gd name="T31" fmla="*/ 265 h 493"/>
                <a:gd name="T32" fmla="*/ 241 w 498"/>
                <a:gd name="T33" fmla="*/ 199 h 493"/>
                <a:gd name="T34" fmla="*/ 278 w 498"/>
                <a:gd name="T35" fmla="*/ 157 h 493"/>
                <a:gd name="T36" fmla="*/ 288 w 498"/>
                <a:gd name="T37" fmla="*/ 118 h 493"/>
                <a:gd name="T38" fmla="*/ 270 w 498"/>
                <a:gd name="T39" fmla="*/ 82 h 493"/>
                <a:gd name="T40" fmla="*/ 235 w 498"/>
                <a:gd name="T41" fmla="*/ 61 h 493"/>
                <a:gd name="T42" fmla="*/ 198 w 498"/>
                <a:gd name="T43" fmla="*/ 64 h 493"/>
                <a:gd name="T44" fmla="*/ 144 w 498"/>
                <a:gd name="T45" fmla="*/ 106 h 493"/>
                <a:gd name="T46" fmla="*/ 79 w 498"/>
                <a:gd name="T47" fmla="*/ 166 h 493"/>
                <a:gd name="T48" fmla="*/ 170 w 498"/>
                <a:gd name="T49" fmla="*/ 265 h 493"/>
                <a:gd name="T50" fmla="*/ 310 w 498"/>
                <a:gd name="T51" fmla="*/ 415 h 493"/>
                <a:gd name="T52" fmla="*/ 391 w 498"/>
                <a:gd name="T53" fmla="*/ 339 h 493"/>
                <a:gd name="T54" fmla="*/ 419 w 498"/>
                <a:gd name="T55" fmla="*/ 311 h 493"/>
                <a:gd name="T56" fmla="*/ 436 w 498"/>
                <a:gd name="T57" fmla="*/ 279 h 493"/>
                <a:gd name="T58" fmla="*/ 435 w 498"/>
                <a:gd name="T59" fmla="*/ 245 h 493"/>
                <a:gd name="T60" fmla="*/ 416 w 498"/>
                <a:gd name="T61" fmla="*/ 212 h 493"/>
                <a:gd name="T62" fmla="*/ 377 w 498"/>
                <a:gd name="T63" fmla="*/ 189 h 493"/>
                <a:gd name="T64" fmla="*/ 334 w 498"/>
                <a:gd name="T65" fmla="*/ 194 h 493"/>
                <a:gd name="T66" fmla="*/ 281 w 498"/>
                <a:gd name="T67" fmla="*/ 233 h 493"/>
                <a:gd name="T68" fmla="*/ 206 w 498"/>
                <a:gd name="T69" fmla="*/ 303 h 493"/>
                <a:gd name="T70" fmla="*/ 310 w 498"/>
                <a:gd name="T71" fmla="*/ 41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8" h="493">
                  <a:moveTo>
                    <a:pt x="303" y="493"/>
                  </a:moveTo>
                  <a:lnTo>
                    <a:pt x="0" y="168"/>
                  </a:lnTo>
                  <a:lnTo>
                    <a:pt x="122" y="55"/>
                  </a:lnTo>
                  <a:cubicBezTo>
                    <a:pt x="147" y="31"/>
                    <a:pt x="170" y="16"/>
                    <a:pt x="191" y="9"/>
                  </a:cubicBezTo>
                  <a:cubicBezTo>
                    <a:pt x="212" y="1"/>
                    <a:pt x="233" y="0"/>
                    <a:pt x="255" y="6"/>
                  </a:cubicBezTo>
                  <a:cubicBezTo>
                    <a:pt x="276" y="12"/>
                    <a:pt x="293" y="22"/>
                    <a:pt x="307" y="37"/>
                  </a:cubicBezTo>
                  <a:cubicBezTo>
                    <a:pt x="320" y="51"/>
                    <a:pt x="329" y="68"/>
                    <a:pt x="333" y="87"/>
                  </a:cubicBezTo>
                  <a:cubicBezTo>
                    <a:pt x="336" y="106"/>
                    <a:pt x="334" y="127"/>
                    <a:pt x="326" y="149"/>
                  </a:cubicBezTo>
                  <a:cubicBezTo>
                    <a:pt x="351" y="136"/>
                    <a:pt x="375" y="132"/>
                    <a:pt x="399" y="136"/>
                  </a:cubicBezTo>
                  <a:cubicBezTo>
                    <a:pt x="422" y="140"/>
                    <a:pt x="443" y="151"/>
                    <a:pt x="461" y="170"/>
                  </a:cubicBezTo>
                  <a:cubicBezTo>
                    <a:pt x="475" y="186"/>
                    <a:pt x="485" y="203"/>
                    <a:pt x="491" y="222"/>
                  </a:cubicBezTo>
                  <a:cubicBezTo>
                    <a:pt x="496" y="241"/>
                    <a:pt x="498" y="258"/>
                    <a:pt x="495" y="274"/>
                  </a:cubicBezTo>
                  <a:cubicBezTo>
                    <a:pt x="492" y="290"/>
                    <a:pt x="485" y="307"/>
                    <a:pt x="474" y="324"/>
                  </a:cubicBezTo>
                  <a:cubicBezTo>
                    <a:pt x="463" y="340"/>
                    <a:pt x="448" y="359"/>
                    <a:pt x="427" y="378"/>
                  </a:cubicBezTo>
                  <a:lnTo>
                    <a:pt x="303" y="493"/>
                  </a:lnTo>
                  <a:close/>
                  <a:moveTo>
                    <a:pt x="170" y="265"/>
                  </a:moveTo>
                  <a:lnTo>
                    <a:pt x="241" y="199"/>
                  </a:lnTo>
                  <a:cubicBezTo>
                    <a:pt x="260" y="181"/>
                    <a:pt x="272" y="167"/>
                    <a:pt x="278" y="157"/>
                  </a:cubicBezTo>
                  <a:cubicBezTo>
                    <a:pt x="286" y="144"/>
                    <a:pt x="289" y="131"/>
                    <a:pt x="288" y="118"/>
                  </a:cubicBezTo>
                  <a:cubicBezTo>
                    <a:pt x="286" y="105"/>
                    <a:pt x="280" y="93"/>
                    <a:pt x="270" y="82"/>
                  </a:cubicBezTo>
                  <a:cubicBezTo>
                    <a:pt x="260" y="71"/>
                    <a:pt x="248" y="64"/>
                    <a:pt x="235" y="61"/>
                  </a:cubicBezTo>
                  <a:cubicBezTo>
                    <a:pt x="223" y="57"/>
                    <a:pt x="210" y="58"/>
                    <a:pt x="198" y="64"/>
                  </a:cubicBezTo>
                  <a:cubicBezTo>
                    <a:pt x="185" y="70"/>
                    <a:pt x="167" y="84"/>
                    <a:pt x="144" y="106"/>
                  </a:cubicBezTo>
                  <a:lnTo>
                    <a:pt x="79" y="166"/>
                  </a:lnTo>
                  <a:lnTo>
                    <a:pt x="170" y="265"/>
                  </a:lnTo>
                  <a:close/>
                  <a:moveTo>
                    <a:pt x="310" y="415"/>
                  </a:moveTo>
                  <a:lnTo>
                    <a:pt x="391" y="339"/>
                  </a:lnTo>
                  <a:cubicBezTo>
                    <a:pt x="405" y="327"/>
                    <a:pt x="414" y="317"/>
                    <a:pt x="419" y="311"/>
                  </a:cubicBezTo>
                  <a:cubicBezTo>
                    <a:pt x="427" y="300"/>
                    <a:pt x="433" y="289"/>
                    <a:pt x="436" y="279"/>
                  </a:cubicBezTo>
                  <a:cubicBezTo>
                    <a:pt x="438" y="268"/>
                    <a:pt x="438" y="257"/>
                    <a:pt x="435" y="245"/>
                  </a:cubicBezTo>
                  <a:cubicBezTo>
                    <a:pt x="432" y="233"/>
                    <a:pt x="426" y="222"/>
                    <a:pt x="416" y="212"/>
                  </a:cubicBezTo>
                  <a:cubicBezTo>
                    <a:pt x="405" y="200"/>
                    <a:pt x="392" y="192"/>
                    <a:pt x="377" y="189"/>
                  </a:cubicBezTo>
                  <a:cubicBezTo>
                    <a:pt x="363" y="186"/>
                    <a:pt x="348" y="188"/>
                    <a:pt x="334" y="194"/>
                  </a:cubicBezTo>
                  <a:cubicBezTo>
                    <a:pt x="320" y="201"/>
                    <a:pt x="302" y="214"/>
                    <a:pt x="281" y="233"/>
                  </a:cubicBezTo>
                  <a:lnTo>
                    <a:pt x="206" y="303"/>
                  </a:lnTo>
                  <a:lnTo>
                    <a:pt x="310" y="415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" dist="127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2543738" y="4173461"/>
              <a:ext cx="198953" cy="179398"/>
            </a:xfrm>
            <a:custGeom>
              <a:avLst/>
              <a:gdLst>
                <a:gd name="T0" fmla="*/ 351 w 554"/>
                <a:gd name="T1" fmla="*/ 526 h 526"/>
                <a:gd name="T2" fmla="*/ 0 w 554"/>
                <a:gd name="T3" fmla="*/ 254 h 526"/>
                <a:gd name="T4" fmla="*/ 197 w 554"/>
                <a:gd name="T5" fmla="*/ 0 h 526"/>
                <a:gd name="T6" fmla="*/ 238 w 554"/>
                <a:gd name="T7" fmla="*/ 32 h 526"/>
                <a:gd name="T8" fmla="*/ 77 w 554"/>
                <a:gd name="T9" fmla="*/ 240 h 526"/>
                <a:gd name="T10" fmla="*/ 185 w 554"/>
                <a:gd name="T11" fmla="*/ 323 h 526"/>
                <a:gd name="T12" fmla="*/ 335 w 554"/>
                <a:gd name="T13" fmla="*/ 129 h 526"/>
                <a:gd name="T14" fmla="*/ 377 w 554"/>
                <a:gd name="T15" fmla="*/ 161 h 526"/>
                <a:gd name="T16" fmla="*/ 226 w 554"/>
                <a:gd name="T17" fmla="*/ 355 h 526"/>
                <a:gd name="T18" fmla="*/ 346 w 554"/>
                <a:gd name="T19" fmla="*/ 448 h 526"/>
                <a:gd name="T20" fmla="*/ 513 w 554"/>
                <a:gd name="T21" fmla="*/ 232 h 526"/>
                <a:gd name="T22" fmla="*/ 554 w 554"/>
                <a:gd name="T23" fmla="*/ 264 h 526"/>
                <a:gd name="T24" fmla="*/ 351 w 554"/>
                <a:gd name="T25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4" h="526">
                  <a:moveTo>
                    <a:pt x="351" y="526"/>
                  </a:moveTo>
                  <a:lnTo>
                    <a:pt x="0" y="254"/>
                  </a:lnTo>
                  <a:lnTo>
                    <a:pt x="197" y="0"/>
                  </a:lnTo>
                  <a:lnTo>
                    <a:pt x="238" y="32"/>
                  </a:lnTo>
                  <a:lnTo>
                    <a:pt x="77" y="240"/>
                  </a:lnTo>
                  <a:lnTo>
                    <a:pt x="185" y="323"/>
                  </a:lnTo>
                  <a:lnTo>
                    <a:pt x="335" y="129"/>
                  </a:lnTo>
                  <a:lnTo>
                    <a:pt x="377" y="161"/>
                  </a:lnTo>
                  <a:lnTo>
                    <a:pt x="226" y="355"/>
                  </a:lnTo>
                  <a:lnTo>
                    <a:pt x="346" y="448"/>
                  </a:lnTo>
                  <a:lnTo>
                    <a:pt x="513" y="232"/>
                  </a:lnTo>
                  <a:lnTo>
                    <a:pt x="554" y="264"/>
                  </a:lnTo>
                  <a:lnTo>
                    <a:pt x="351" y="526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" dist="127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2644200" y="4003505"/>
              <a:ext cx="210772" cy="200170"/>
            </a:xfrm>
            <a:custGeom>
              <a:avLst/>
              <a:gdLst>
                <a:gd name="T0" fmla="*/ 394 w 591"/>
                <a:gd name="T1" fmla="*/ 582 h 582"/>
                <a:gd name="T2" fmla="*/ 0 w 591"/>
                <a:gd name="T3" fmla="*/ 376 h 582"/>
                <a:gd name="T4" fmla="*/ 41 w 591"/>
                <a:gd name="T5" fmla="*/ 297 h 582"/>
                <a:gd name="T6" fmla="*/ 369 w 591"/>
                <a:gd name="T7" fmla="*/ 350 h 582"/>
                <a:gd name="T8" fmla="*/ 437 w 591"/>
                <a:gd name="T9" fmla="*/ 362 h 582"/>
                <a:gd name="T10" fmla="*/ 385 w 591"/>
                <a:gd name="T11" fmla="*/ 308 h 582"/>
                <a:gd name="T12" fmla="*/ 160 w 591"/>
                <a:gd name="T13" fmla="*/ 70 h 582"/>
                <a:gd name="T14" fmla="*/ 197 w 591"/>
                <a:gd name="T15" fmla="*/ 0 h 582"/>
                <a:gd name="T16" fmla="*/ 591 w 591"/>
                <a:gd name="T17" fmla="*/ 206 h 582"/>
                <a:gd name="T18" fmla="*/ 564 w 591"/>
                <a:gd name="T19" fmla="*/ 257 h 582"/>
                <a:gd name="T20" fmla="*/ 235 w 591"/>
                <a:gd name="T21" fmla="*/ 84 h 582"/>
                <a:gd name="T22" fmla="*/ 504 w 591"/>
                <a:gd name="T23" fmla="*/ 371 h 582"/>
                <a:gd name="T24" fmla="*/ 480 w 591"/>
                <a:gd name="T25" fmla="*/ 418 h 582"/>
                <a:gd name="T26" fmla="*/ 85 w 591"/>
                <a:gd name="T27" fmla="*/ 356 h 582"/>
                <a:gd name="T28" fmla="*/ 420 w 591"/>
                <a:gd name="T29" fmla="*/ 532 h 582"/>
                <a:gd name="T30" fmla="*/ 394 w 591"/>
                <a:gd name="T31" fmla="*/ 582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1" h="582">
                  <a:moveTo>
                    <a:pt x="394" y="582"/>
                  </a:moveTo>
                  <a:lnTo>
                    <a:pt x="0" y="376"/>
                  </a:lnTo>
                  <a:lnTo>
                    <a:pt x="41" y="297"/>
                  </a:lnTo>
                  <a:lnTo>
                    <a:pt x="369" y="350"/>
                  </a:lnTo>
                  <a:cubicBezTo>
                    <a:pt x="399" y="355"/>
                    <a:pt x="422" y="359"/>
                    <a:pt x="437" y="362"/>
                  </a:cubicBezTo>
                  <a:cubicBezTo>
                    <a:pt x="425" y="350"/>
                    <a:pt x="408" y="332"/>
                    <a:pt x="385" y="308"/>
                  </a:cubicBezTo>
                  <a:lnTo>
                    <a:pt x="160" y="70"/>
                  </a:lnTo>
                  <a:lnTo>
                    <a:pt x="197" y="0"/>
                  </a:lnTo>
                  <a:lnTo>
                    <a:pt x="591" y="206"/>
                  </a:lnTo>
                  <a:lnTo>
                    <a:pt x="564" y="257"/>
                  </a:lnTo>
                  <a:lnTo>
                    <a:pt x="235" y="84"/>
                  </a:lnTo>
                  <a:lnTo>
                    <a:pt x="504" y="371"/>
                  </a:lnTo>
                  <a:lnTo>
                    <a:pt x="480" y="418"/>
                  </a:lnTo>
                  <a:lnTo>
                    <a:pt x="85" y="356"/>
                  </a:lnTo>
                  <a:lnTo>
                    <a:pt x="420" y="532"/>
                  </a:lnTo>
                  <a:lnTo>
                    <a:pt x="394" y="582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" dist="127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 useBgFill="1">
          <p:nvSpPr>
            <p:cNvPr id="22" name="Freeform 21"/>
            <p:cNvSpPr>
              <a:spLocks/>
            </p:cNvSpPr>
            <p:nvPr/>
          </p:nvSpPr>
          <p:spPr bwMode="auto">
            <a:xfrm>
              <a:off x="503001" y="3406774"/>
              <a:ext cx="2513495" cy="402228"/>
            </a:xfrm>
            <a:custGeom>
              <a:avLst/>
              <a:gdLst>
                <a:gd name="T0" fmla="*/ 317 w 7013"/>
                <a:gd name="T1" fmla="*/ 0 h 1171"/>
                <a:gd name="T2" fmla="*/ 6695 w 7013"/>
                <a:gd name="T3" fmla="*/ 0 h 1171"/>
                <a:gd name="T4" fmla="*/ 7013 w 7013"/>
                <a:gd name="T5" fmla="*/ 317 h 1171"/>
                <a:gd name="T6" fmla="*/ 7013 w 7013"/>
                <a:gd name="T7" fmla="*/ 853 h 1171"/>
                <a:gd name="T8" fmla="*/ 6695 w 7013"/>
                <a:gd name="T9" fmla="*/ 1171 h 1171"/>
                <a:gd name="T10" fmla="*/ 317 w 7013"/>
                <a:gd name="T11" fmla="*/ 1171 h 1171"/>
                <a:gd name="T12" fmla="*/ 0 w 7013"/>
                <a:gd name="T13" fmla="*/ 853 h 1171"/>
                <a:gd name="T14" fmla="*/ 0 w 7013"/>
                <a:gd name="T15" fmla="*/ 317 h 1171"/>
                <a:gd name="T16" fmla="*/ 317 w 7013"/>
                <a:gd name="T17" fmla="*/ 0 h 1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13" h="1171">
                  <a:moveTo>
                    <a:pt x="317" y="0"/>
                  </a:moveTo>
                  <a:lnTo>
                    <a:pt x="6695" y="0"/>
                  </a:lnTo>
                  <a:cubicBezTo>
                    <a:pt x="6872" y="0"/>
                    <a:pt x="7013" y="140"/>
                    <a:pt x="7013" y="317"/>
                  </a:cubicBezTo>
                  <a:lnTo>
                    <a:pt x="7013" y="853"/>
                  </a:lnTo>
                  <a:cubicBezTo>
                    <a:pt x="7013" y="1030"/>
                    <a:pt x="6872" y="1171"/>
                    <a:pt x="6695" y="1171"/>
                  </a:cubicBezTo>
                  <a:lnTo>
                    <a:pt x="317" y="1171"/>
                  </a:lnTo>
                  <a:cubicBezTo>
                    <a:pt x="141" y="1171"/>
                    <a:pt x="0" y="1030"/>
                    <a:pt x="0" y="853"/>
                  </a:cubicBezTo>
                  <a:lnTo>
                    <a:pt x="0" y="317"/>
                  </a:lnTo>
                  <a:cubicBezTo>
                    <a:pt x="0" y="140"/>
                    <a:pt x="141" y="0"/>
                    <a:pt x="317" y="0"/>
                  </a:cubicBezTo>
                  <a:close/>
                </a:path>
              </a:pathLst>
            </a:custGeom>
            <a:ln w="0">
              <a:noFill/>
              <a:prstDash val="solid"/>
              <a:round/>
              <a:headEnd/>
              <a:tailEnd/>
            </a:ln>
            <a:scene3d>
              <a:camera prst="orthographicFront"/>
              <a:lightRig rig="sunset" dir="t">
                <a:rot lat="0" lon="0" rev="4200000"/>
              </a:lightRig>
            </a:scene3d>
            <a:sp3d>
              <a:bevelT w="63500" h="88900" prst="softRound"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1200318" y="3455872"/>
              <a:ext cx="193043" cy="298366"/>
            </a:xfrm>
            <a:custGeom>
              <a:avLst/>
              <a:gdLst>
                <a:gd name="T0" fmla="*/ 0 w 538"/>
                <a:gd name="T1" fmla="*/ 179 h 872"/>
                <a:gd name="T2" fmla="*/ 136 w 538"/>
                <a:gd name="T3" fmla="*/ 179 h 872"/>
                <a:gd name="T4" fmla="*/ 136 w 538"/>
                <a:gd name="T5" fmla="*/ 548 h 872"/>
                <a:gd name="T6" fmla="*/ 142 w 538"/>
                <a:gd name="T7" fmla="*/ 662 h 872"/>
                <a:gd name="T8" fmla="*/ 183 w 538"/>
                <a:gd name="T9" fmla="*/ 729 h 872"/>
                <a:gd name="T10" fmla="*/ 273 w 538"/>
                <a:gd name="T11" fmla="*/ 755 h 872"/>
                <a:gd name="T12" fmla="*/ 360 w 538"/>
                <a:gd name="T13" fmla="*/ 731 h 872"/>
                <a:gd name="T14" fmla="*/ 396 w 538"/>
                <a:gd name="T15" fmla="*/ 672 h 872"/>
                <a:gd name="T16" fmla="*/ 402 w 538"/>
                <a:gd name="T17" fmla="*/ 556 h 872"/>
                <a:gd name="T18" fmla="*/ 402 w 538"/>
                <a:gd name="T19" fmla="*/ 179 h 872"/>
                <a:gd name="T20" fmla="*/ 538 w 538"/>
                <a:gd name="T21" fmla="*/ 179 h 872"/>
                <a:gd name="T22" fmla="*/ 538 w 538"/>
                <a:gd name="T23" fmla="*/ 537 h 872"/>
                <a:gd name="T24" fmla="*/ 527 w 538"/>
                <a:gd name="T25" fmla="*/ 710 h 872"/>
                <a:gd name="T26" fmla="*/ 486 w 538"/>
                <a:gd name="T27" fmla="*/ 796 h 872"/>
                <a:gd name="T28" fmla="*/ 407 w 538"/>
                <a:gd name="T29" fmla="*/ 851 h 872"/>
                <a:gd name="T30" fmla="*/ 277 w 538"/>
                <a:gd name="T31" fmla="*/ 872 h 872"/>
                <a:gd name="T32" fmla="*/ 131 w 538"/>
                <a:gd name="T33" fmla="*/ 850 h 872"/>
                <a:gd name="T34" fmla="*/ 52 w 538"/>
                <a:gd name="T35" fmla="*/ 791 h 872"/>
                <a:gd name="T36" fmla="*/ 14 w 538"/>
                <a:gd name="T37" fmla="*/ 715 h 872"/>
                <a:gd name="T38" fmla="*/ 0 w 538"/>
                <a:gd name="T39" fmla="*/ 543 h 872"/>
                <a:gd name="T40" fmla="*/ 0 w 538"/>
                <a:gd name="T41" fmla="*/ 179 h 872"/>
                <a:gd name="T42" fmla="*/ 186 w 538"/>
                <a:gd name="T43" fmla="*/ 139 h 872"/>
                <a:gd name="T44" fmla="*/ 250 w 538"/>
                <a:gd name="T45" fmla="*/ 0 h 872"/>
                <a:gd name="T46" fmla="*/ 395 w 538"/>
                <a:gd name="T47" fmla="*/ 0 h 872"/>
                <a:gd name="T48" fmla="*/ 268 w 538"/>
                <a:gd name="T49" fmla="*/ 139 h 872"/>
                <a:gd name="T50" fmla="*/ 186 w 538"/>
                <a:gd name="T51" fmla="*/ 139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8" h="872">
                  <a:moveTo>
                    <a:pt x="0" y="179"/>
                  </a:moveTo>
                  <a:lnTo>
                    <a:pt x="136" y="179"/>
                  </a:lnTo>
                  <a:lnTo>
                    <a:pt x="136" y="548"/>
                  </a:lnTo>
                  <a:cubicBezTo>
                    <a:pt x="136" y="607"/>
                    <a:pt x="138" y="645"/>
                    <a:pt x="142" y="662"/>
                  </a:cubicBezTo>
                  <a:cubicBezTo>
                    <a:pt x="147" y="690"/>
                    <a:pt x="161" y="712"/>
                    <a:pt x="183" y="729"/>
                  </a:cubicBezTo>
                  <a:cubicBezTo>
                    <a:pt x="205" y="746"/>
                    <a:pt x="235" y="755"/>
                    <a:pt x="273" y="755"/>
                  </a:cubicBezTo>
                  <a:cubicBezTo>
                    <a:pt x="312" y="755"/>
                    <a:pt x="341" y="747"/>
                    <a:pt x="360" y="731"/>
                  </a:cubicBezTo>
                  <a:cubicBezTo>
                    <a:pt x="380" y="715"/>
                    <a:pt x="392" y="695"/>
                    <a:pt x="396" y="672"/>
                  </a:cubicBezTo>
                  <a:cubicBezTo>
                    <a:pt x="400" y="649"/>
                    <a:pt x="402" y="610"/>
                    <a:pt x="402" y="556"/>
                  </a:cubicBezTo>
                  <a:lnTo>
                    <a:pt x="402" y="179"/>
                  </a:lnTo>
                  <a:lnTo>
                    <a:pt x="538" y="179"/>
                  </a:lnTo>
                  <a:lnTo>
                    <a:pt x="538" y="537"/>
                  </a:lnTo>
                  <a:cubicBezTo>
                    <a:pt x="538" y="619"/>
                    <a:pt x="534" y="677"/>
                    <a:pt x="527" y="710"/>
                  </a:cubicBezTo>
                  <a:cubicBezTo>
                    <a:pt x="520" y="744"/>
                    <a:pt x="506" y="773"/>
                    <a:pt x="486" y="796"/>
                  </a:cubicBezTo>
                  <a:cubicBezTo>
                    <a:pt x="466" y="819"/>
                    <a:pt x="440" y="838"/>
                    <a:pt x="407" y="851"/>
                  </a:cubicBezTo>
                  <a:cubicBezTo>
                    <a:pt x="374" y="865"/>
                    <a:pt x="331" y="872"/>
                    <a:pt x="277" y="872"/>
                  </a:cubicBezTo>
                  <a:cubicBezTo>
                    <a:pt x="213" y="872"/>
                    <a:pt x="164" y="865"/>
                    <a:pt x="131" y="850"/>
                  </a:cubicBezTo>
                  <a:cubicBezTo>
                    <a:pt x="97" y="835"/>
                    <a:pt x="71" y="815"/>
                    <a:pt x="52" y="791"/>
                  </a:cubicBezTo>
                  <a:cubicBezTo>
                    <a:pt x="32" y="767"/>
                    <a:pt x="20" y="742"/>
                    <a:pt x="14" y="715"/>
                  </a:cubicBezTo>
                  <a:cubicBezTo>
                    <a:pt x="5" y="676"/>
                    <a:pt x="0" y="619"/>
                    <a:pt x="0" y="543"/>
                  </a:cubicBezTo>
                  <a:lnTo>
                    <a:pt x="0" y="179"/>
                  </a:lnTo>
                  <a:close/>
                  <a:moveTo>
                    <a:pt x="186" y="139"/>
                  </a:moveTo>
                  <a:lnTo>
                    <a:pt x="250" y="0"/>
                  </a:lnTo>
                  <a:lnTo>
                    <a:pt x="395" y="0"/>
                  </a:lnTo>
                  <a:lnTo>
                    <a:pt x="268" y="139"/>
                  </a:lnTo>
                  <a:lnTo>
                    <a:pt x="186" y="139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25400" dist="254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1539128" y="3516300"/>
              <a:ext cx="193043" cy="234161"/>
            </a:xfrm>
            <a:custGeom>
              <a:avLst/>
              <a:gdLst>
                <a:gd name="T0" fmla="*/ 0 w 539"/>
                <a:gd name="T1" fmla="*/ 681 h 681"/>
                <a:gd name="T2" fmla="*/ 0 w 539"/>
                <a:gd name="T3" fmla="*/ 0 h 681"/>
                <a:gd name="T4" fmla="*/ 136 w 539"/>
                <a:gd name="T5" fmla="*/ 0 h 681"/>
                <a:gd name="T6" fmla="*/ 136 w 539"/>
                <a:gd name="T7" fmla="*/ 268 h 681"/>
                <a:gd name="T8" fmla="*/ 403 w 539"/>
                <a:gd name="T9" fmla="*/ 268 h 681"/>
                <a:gd name="T10" fmla="*/ 403 w 539"/>
                <a:gd name="T11" fmla="*/ 0 h 681"/>
                <a:gd name="T12" fmla="*/ 539 w 539"/>
                <a:gd name="T13" fmla="*/ 0 h 681"/>
                <a:gd name="T14" fmla="*/ 539 w 539"/>
                <a:gd name="T15" fmla="*/ 681 h 681"/>
                <a:gd name="T16" fmla="*/ 403 w 539"/>
                <a:gd name="T17" fmla="*/ 681 h 681"/>
                <a:gd name="T18" fmla="*/ 403 w 539"/>
                <a:gd name="T19" fmla="*/ 384 h 681"/>
                <a:gd name="T20" fmla="*/ 136 w 539"/>
                <a:gd name="T21" fmla="*/ 384 h 681"/>
                <a:gd name="T22" fmla="*/ 136 w 539"/>
                <a:gd name="T23" fmla="*/ 681 h 681"/>
                <a:gd name="T24" fmla="*/ 0 w 539"/>
                <a:gd name="T2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9" h="681">
                  <a:moveTo>
                    <a:pt x="0" y="681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136" y="268"/>
                  </a:lnTo>
                  <a:lnTo>
                    <a:pt x="403" y="268"/>
                  </a:lnTo>
                  <a:lnTo>
                    <a:pt x="403" y="0"/>
                  </a:lnTo>
                  <a:lnTo>
                    <a:pt x="539" y="0"/>
                  </a:lnTo>
                  <a:lnTo>
                    <a:pt x="539" y="681"/>
                  </a:lnTo>
                  <a:lnTo>
                    <a:pt x="403" y="681"/>
                  </a:lnTo>
                  <a:lnTo>
                    <a:pt x="403" y="384"/>
                  </a:lnTo>
                  <a:lnTo>
                    <a:pt x="136" y="384"/>
                  </a:lnTo>
                  <a:lnTo>
                    <a:pt x="136" y="681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25400" dist="254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1875969" y="3455872"/>
              <a:ext cx="193043" cy="298366"/>
            </a:xfrm>
            <a:custGeom>
              <a:avLst/>
              <a:gdLst>
                <a:gd name="T0" fmla="*/ 0 w 538"/>
                <a:gd name="T1" fmla="*/ 179 h 872"/>
                <a:gd name="T2" fmla="*/ 137 w 538"/>
                <a:gd name="T3" fmla="*/ 179 h 872"/>
                <a:gd name="T4" fmla="*/ 137 w 538"/>
                <a:gd name="T5" fmla="*/ 548 h 872"/>
                <a:gd name="T6" fmla="*/ 142 w 538"/>
                <a:gd name="T7" fmla="*/ 662 h 872"/>
                <a:gd name="T8" fmla="*/ 183 w 538"/>
                <a:gd name="T9" fmla="*/ 729 h 872"/>
                <a:gd name="T10" fmla="*/ 273 w 538"/>
                <a:gd name="T11" fmla="*/ 755 h 872"/>
                <a:gd name="T12" fmla="*/ 361 w 538"/>
                <a:gd name="T13" fmla="*/ 731 h 872"/>
                <a:gd name="T14" fmla="*/ 396 w 538"/>
                <a:gd name="T15" fmla="*/ 672 h 872"/>
                <a:gd name="T16" fmla="*/ 402 w 538"/>
                <a:gd name="T17" fmla="*/ 556 h 872"/>
                <a:gd name="T18" fmla="*/ 402 w 538"/>
                <a:gd name="T19" fmla="*/ 179 h 872"/>
                <a:gd name="T20" fmla="*/ 538 w 538"/>
                <a:gd name="T21" fmla="*/ 179 h 872"/>
                <a:gd name="T22" fmla="*/ 538 w 538"/>
                <a:gd name="T23" fmla="*/ 537 h 872"/>
                <a:gd name="T24" fmla="*/ 527 w 538"/>
                <a:gd name="T25" fmla="*/ 710 h 872"/>
                <a:gd name="T26" fmla="*/ 486 w 538"/>
                <a:gd name="T27" fmla="*/ 796 h 872"/>
                <a:gd name="T28" fmla="*/ 407 w 538"/>
                <a:gd name="T29" fmla="*/ 851 h 872"/>
                <a:gd name="T30" fmla="*/ 277 w 538"/>
                <a:gd name="T31" fmla="*/ 872 h 872"/>
                <a:gd name="T32" fmla="*/ 131 w 538"/>
                <a:gd name="T33" fmla="*/ 850 h 872"/>
                <a:gd name="T34" fmla="*/ 52 w 538"/>
                <a:gd name="T35" fmla="*/ 791 h 872"/>
                <a:gd name="T36" fmla="*/ 14 w 538"/>
                <a:gd name="T37" fmla="*/ 715 h 872"/>
                <a:gd name="T38" fmla="*/ 0 w 538"/>
                <a:gd name="T39" fmla="*/ 543 h 872"/>
                <a:gd name="T40" fmla="*/ 0 w 538"/>
                <a:gd name="T41" fmla="*/ 179 h 872"/>
                <a:gd name="T42" fmla="*/ 186 w 538"/>
                <a:gd name="T43" fmla="*/ 139 h 872"/>
                <a:gd name="T44" fmla="*/ 250 w 538"/>
                <a:gd name="T45" fmla="*/ 0 h 872"/>
                <a:gd name="T46" fmla="*/ 395 w 538"/>
                <a:gd name="T47" fmla="*/ 0 h 872"/>
                <a:gd name="T48" fmla="*/ 268 w 538"/>
                <a:gd name="T49" fmla="*/ 139 h 872"/>
                <a:gd name="T50" fmla="*/ 186 w 538"/>
                <a:gd name="T51" fmla="*/ 139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8" h="872">
                  <a:moveTo>
                    <a:pt x="0" y="179"/>
                  </a:moveTo>
                  <a:lnTo>
                    <a:pt x="137" y="179"/>
                  </a:lnTo>
                  <a:lnTo>
                    <a:pt x="137" y="548"/>
                  </a:lnTo>
                  <a:cubicBezTo>
                    <a:pt x="137" y="607"/>
                    <a:pt x="138" y="645"/>
                    <a:pt x="142" y="662"/>
                  </a:cubicBezTo>
                  <a:cubicBezTo>
                    <a:pt x="147" y="690"/>
                    <a:pt x="161" y="712"/>
                    <a:pt x="183" y="729"/>
                  </a:cubicBezTo>
                  <a:cubicBezTo>
                    <a:pt x="205" y="746"/>
                    <a:pt x="235" y="755"/>
                    <a:pt x="273" y="755"/>
                  </a:cubicBezTo>
                  <a:cubicBezTo>
                    <a:pt x="312" y="755"/>
                    <a:pt x="341" y="747"/>
                    <a:pt x="361" y="731"/>
                  </a:cubicBezTo>
                  <a:cubicBezTo>
                    <a:pt x="380" y="715"/>
                    <a:pt x="392" y="695"/>
                    <a:pt x="396" y="672"/>
                  </a:cubicBezTo>
                  <a:cubicBezTo>
                    <a:pt x="400" y="649"/>
                    <a:pt x="402" y="610"/>
                    <a:pt x="402" y="556"/>
                  </a:cubicBezTo>
                  <a:lnTo>
                    <a:pt x="402" y="179"/>
                  </a:lnTo>
                  <a:lnTo>
                    <a:pt x="538" y="179"/>
                  </a:lnTo>
                  <a:lnTo>
                    <a:pt x="538" y="537"/>
                  </a:lnTo>
                  <a:cubicBezTo>
                    <a:pt x="538" y="619"/>
                    <a:pt x="534" y="677"/>
                    <a:pt x="527" y="710"/>
                  </a:cubicBezTo>
                  <a:cubicBezTo>
                    <a:pt x="520" y="744"/>
                    <a:pt x="506" y="773"/>
                    <a:pt x="486" y="796"/>
                  </a:cubicBezTo>
                  <a:cubicBezTo>
                    <a:pt x="467" y="819"/>
                    <a:pt x="440" y="838"/>
                    <a:pt x="407" y="851"/>
                  </a:cubicBezTo>
                  <a:cubicBezTo>
                    <a:pt x="374" y="865"/>
                    <a:pt x="331" y="872"/>
                    <a:pt x="277" y="872"/>
                  </a:cubicBezTo>
                  <a:cubicBezTo>
                    <a:pt x="213" y="872"/>
                    <a:pt x="164" y="865"/>
                    <a:pt x="131" y="850"/>
                  </a:cubicBezTo>
                  <a:cubicBezTo>
                    <a:pt x="98" y="835"/>
                    <a:pt x="71" y="815"/>
                    <a:pt x="52" y="791"/>
                  </a:cubicBezTo>
                  <a:cubicBezTo>
                    <a:pt x="33" y="767"/>
                    <a:pt x="20" y="742"/>
                    <a:pt x="14" y="715"/>
                  </a:cubicBezTo>
                  <a:cubicBezTo>
                    <a:pt x="5" y="676"/>
                    <a:pt x="0" y="619"/>
                    <a:pt x="0" y="543"/>
                  </a:cubicBezTo>
                  <a:lnTo>
                    <a:pt x="0" y="179"/>
                  </a:lnTo>
                  <a:close/>
                  <a:moveTo>
                    <a:pt x="186" y="139"/>
                  </a:moveTo>
                  <a:lnTo>
                    <a:pt x="250" y="0"/>
                  </a:lnTo>
                  <a:lnTo>
                    <a:pt x="395" y="0"/>
                  </a:lnTo>
                  <a:lnTo>
                    <a:pt x="268" y="139"/>
                  </a:lnTo>
                  <a:lnTo>
                    <a:pt x="186" y="139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25400" dist="254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214778" y="3518188"/>
              <a:ext cx="171375" cy="232273"/>
            </a:xfrm>
            <a:custGeom>
              <a:avLst/>
              <a:gdLst>
                <a:gd name="T0" fmla="*/ 0 w 475"/>
                <a:gd name="T1" fmla="*/ 675 h 675"/>
                <a:gd name="T2" fmla="*/ 0 w 475"/>
                <a:gd name="T3" fmla="*/ 0 h 675"/>
                <a:gd name="T4" fmla="*/ 136 w 475"/>
                <a:gd name="T5" fmla="*/ 0 h 675"/>
                <a:gd name="T6" fmla="*/ 136 w 475"/>
                <a:gd name="T7" fmla="*/ 561 h 675"/>
                <a:gd name="T8" fmla="*/ 475 w 475"/>
                <a:gd name="T9" fmla="*/ 561 h 675"/>
                <a:gd name="T10" fmla="*/ 475 w 475"/>
                <a:gd name="T11" fmla="*/ 675 h 675"/>
                <a:gd name="T12" fmla="*/ 0 w 475"/>
                <a:gd name="T13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5" h="675">
                  <a:moveTo>
                    <a:pt x="0" y="675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136" y="561"/>
                  </a:lnTo>
                  <a:lnTo>
                    <a:pt x="475" y="561"/>
                  </a:lnTo>
                  <a:lnTo>
                    <a:pt x="475" y="675"/>
                  </a:lnTo>
                  <a:lnTo>
                    <a:pt x="0" y="675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25400" dist="25400" dir="13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4067944" y="3356992"/>
            <a:ext cx="4609207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cs-CZ" sz="3200" b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Děkujeme za pozornost</a:t>
            </a: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1691680" y="5601434"/>
            <a:ext cx="576064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cs-CZ" sz="20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Ústav </a:t>
            </a:r>
            <a:r>
              <a:rPr lang="cs-CZ" sz="20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pro hospodářskou úpravu </a:t>
            </a:r>
            <a:r>
              <a:rPr lang="cs-CZ" sz="20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lesů</a:t>
            </a:r>
            <a:br>
              <a:rPr lang="cs-CZ" sz="20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cs-CZ" sz="20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Brandýs </a:t>
            </a:r>
            <a:r>
              <a:rPr lang="cs-CZ" sz="20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nad </a:t>
            </a:r>
            <a:r>
              <a:rPr lang="cs-CZ" sz="20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Labem pobočka Hradec Králové</a:t>
            </a:r>
            <a:endParaRPr lang="cs-CZ" sz="200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27" name="Obrázek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428"/>
            <a:ext cx="9143430" cy="6857572"/>
          </a:xfrm>
          <a:prstGeom prst="rect">
            <a:avLst/>
          </a:prstGeom>
        </p:spPr>
      </p:pic>
      <p:sp>
        <p:nvSpPr>
          <p:cNvPr id="28" name="Zaoblený obdélník 27"/>
          <p:cNvSpPr/>
          <p:nvPr/>
        </p:nvSpPr>
        <p:spPr>
          <a:xfrm rot="19040610">
            <a:off x="4108373" y="3843634"/>
            <a:ext cx="5348958" cy="720080"/>
          </a:xfrm>
          <a:prstGeom prst="roundRect">
            <a:avLst>
              <a:gd name="adj" fmla="val 27249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mtClean="0">
                <a:solidFill>
                  <a:srgbClr val="7030A0"/>
                </a:solidFill>
              </a:rPr>
              <a:t>české internetové </a:t>
            </a:r>
            <a:r>
              <a:rPr lang="cs-CZ">
                <a:solidFill>
                  <a:srgbClr val="7030A0"/>
                </a:solidFill>
              </a:rPr>
              <a:t>stránky EU: </a:t>
            </a:r>
          </a:p>
          <a:p>
            <a:r>
              <a:rPr lang="cs-CZ">
                <a:solidFill>
                  <a:srgbClr val="7030A0"/>
                </a:solidFill>
              </a:rPr>
              <a:t>ec.europa.eu/environment/eutr2013/index_cs.htm</a:t>
            </a:r>
          </a:p>
        </p:txBody>
      </p:sp>
    </p:spTree>
    <p:extLst>
      <p:ext uri="{BB962C8B-B14F-4D97-AF65-F5344CB8AC3E}">
        <p14:creationId xmlns:p14="http://schemas.microsoft.com/office/powerpoint/2010/main" val="412867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cs-CZ" dirty="0" smtClean="0"/>
              <a:t>ministerská </a:t>
            </a:r>
            <a:r>
              <a:rPr lang="cs-CZ" dirty="0"/>
              <a:t>konference G8 </a:t>
            </a:r>
            <a:r>
              <a:rPr lang="cs-CZ" dirty="0" smtClean="0"/>
              <a:t>v r.1998 – přijala  „akční program pro lesy“</a:t>
            </a:r>
            <a:endParaRPr lang="cs-CZ" dirty="0">
              <a:effectLst/>
            </a:endParaRPr>
          </a:p>
          <a:p>
            <a:pPr>
              <a:spcAft>
                <a:spcPts val="1800"/>
              </a:spcAft>
            </a:pPr>
            <a:r>
              <a:rPr lang="cs-CZ" dirty="0" smtClean="0">
                <a:solidFill>
                  <a:srgbClr val="FF0000"/>
                </a:solidFill>
              </a:rPr>
              <a:t>Akční </a:t>
            </a:r>
            <a:r>
              <a:rPr lang="cs-CZ" dirty="0">
                <a:solidFill>
                  <a:srgbClr val="FF0000"/>
                </a:solidFill>
              </a:rPr>
              <a:t>plán </a:t>
            </a:r>
            <a:r>
              <a:rPr lang="cs-CZ" dirty="0"/>
              <a:t>pro </a:t>
            </a:r>
            <a:r>
              <a:rPr lang="cs-CZ" dirty="0" smtClean="0"/>
              <a:t>„vymahatelnost </a:t>
            </a:r>
            <a:r>
              <a:rPr lang="cs-CZ" dirty="0"/>
              <a:t>lesního práva, správu a </a:t>
            </a:r>
            <a:r>
              <a:rPr lang="cs-CZ" dirty="0" smtClean="0"/>
              <a:t>obchod“ – </a:t>
            </a:r>
            <a:r>
              <a:rPr lang="cs-CZ" dirty="0" smtClean="0">
                <a:solidFill>
                  <a:srgbClr val="FF0000"/>
                </a:solidFill>
              </a:rPr>
              <a:t>FLEGT</a:t>
            </a:r>
            <a:r>
              <a:rPr lang="cs-CZ" dirty="0" smtClean="0"/>
              <a:t> </a:t>
            </a:r>
            <a:r>
              <a:rPr lang="cs-CZ" sz="2400" dirty="0">
                <a:effectLst/>
              </a:rPr>
              <a:t>(</a:t>
            </a:r>
            <a:r>
              <a:rPr lang="cs-CZ" sz="2400" dirty="0" err="1">
                <a:effectLst/>
              </a:rPr>
              <a:t>Forest</a:t>
            </a:r>
            <a:r>
              <a:rPr lang="cs-CZ" sz="2400" dirty="0">
                <a:effectLst/>
              </a:rPr>
              <a:t> </a:t>
            </a:r>
            <a:r>
              <a:rPr lang="cs-CZ" sz="2400" dirty="0" err="1">
                <a:effectLst/>
              </a:rPr>
              <a:t>law</a:t>
            </a:r>
            <a:r>
              <a:rPr lang="cs-CZ" sz="2400" dirty="0">
                <a:effectLst/>
              </a:rPr>
              <a:t> </a:t>
            </a:r>
            <a:r>
              <a:rPr lang="cs-CZ" sz="2400" dirty="0" err="1">
                <a:effectLst/>
              </a:rPr>
              <a:t>enforcement</a:t>
            </a:r>
            <a:r>
              <a:rPr lang="cs-CZ" sz="2400" dirty="0">
                <a:effectLst/>
              </a:rPr>
              <a:t>, </a:t>
            </a:r>
            <a:r>
              <a:rPr lang="cs-CZ" sz="2400" dirty="0" err="1">
                <a:effectLst/>
              </a:rPr>
              <a:t>governance</a:t>
            </a:r>
            <a:r>
              <a:rPr lang="cs-CZ" sz="2400" dirty="0">
                <a:effectLst/>
              </a:rPr>
              <a:t> and </a:t>
            </a:r>
            <a:r>
              <a:rPr lang="cs-CZ" sz="2400" dirty="0" err="1">
                <a:effectLst/>
              </a:rPr>
              <a:t>trade</a:t>
            </a:r>
            <a:r>
              <a:rPr lang="cs-CZ" sz="2400" dirty="0" smtClean="0">
                <a:effectLst/>
              </a:rPr>
              <a:t>) </a:t>
            </a:r>
            <a:r>
              <a:rPr lang="cs-CZ" dirty="0"/>
              <a:t>z r.2003 uložil Evropské </a:t>
            </a:r>
            <a:r>
              <a:rPr lang="cs-CZ" dirty="0" err="1" smtClean="0"/>
              <a:t>ko</a:t>
            </a:r>
            <a:r>
              <a:rPr lang="cs-CZ" dirty="0" smtClean="0"/>
              <a:t>-misi </a:t>
            </a:r>
            <a:r>
              <a:rPr lang="cs-CZ" dirty="0"/>
              <a:t>prosadit </a:t>
            </a:r>
            <a:r>
              <a:rPr lang="cs-CZ" dirty="0" smtClean="0"/>
              <a:t>v EU právní </a:t>
            </a:r>
            <a:r>
              <a:rPr lang="cs-CZ" dirty="0"/>
              <a:t>předpisy pro tuto oblast.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2400" dirty="0" smtClean="0"/>
              <a:t>Snaha o </a:t>
            </a:r>
            <a:r>
              <a:rPr lang="cs-CZ" sz="2400" dirty="0" smtClean="0">
                <a:solidFill>
                  <a:srgbClr val="FF0000"/>
                </a:solidFill>
              </a:rPr>
              <a:t>zohlednění</a:t>
            </a:r>
            <a:r>
              <a:rPr lang="cs-CZ" sz="2400" dirty="0" smtClean="0"/>
              <a:t> „Úmluvy </a:t>
            </a:r>
            <a:r>
              <a:rPr lang="cs-CZ" sz="2400" dirty="0"/>
              <a:t>o mezinárodním obchodu ohroženými druhy volně žijících živočichů </a:t>
            </a:r>
            <a:r>
              <a:rPr lang="cs-CZ" sz="2400" dirty="0" smtClean="0"/>
              <a:t>a planě </a:t>
            </a:r>
            <a:r>
              <a:rPr lang="cs-CZ" sz="2400" dirty="0"/>
              <a:t>rostoucích </a:t>
            </a:r>
            <a:r>
              <a:rPr lang="cs-CZ" sz="2400" dirty="0" smtClean="0"/>
              <a:t>rostlin“ – </a:t>
            </a:r>
            <a:r>
              <a:rPr lang="cs-CZ" sz="2400" dirty="0" smtClean="0">
                <a:solidFill>
                  <a:srgbClr val="FF0000"/>
                </a:solidFill>
              </a:rPr>
              <a:t>CITES.   </a:t>
            </a:r>
            <a:r>
              <a:rPr lang="cs-CZ" sz="2000" dirty="0" smtClean="0">
                <a:effectLst/>
              </a:rPr>
              <a:t>Povolení </a:t>
            </a:r>
            <a:r>
              <a:rPr lang="cs-CZ" sz="2000" dirty="0">
                <a:effectLst/>
              </a:rPr>
              <a:t>k vývozu </a:t>
            </a:r>
            <a:r>
              <a:rPr lang="cs-CZ" sz="2000" dirty="0" smtClean="0">
                <a:effectLst/>
              </a:rPr>
              <a:t>jen </a:t>
            </a:r>
            <a:r>
              <a:rPr lang="cs-CZ" sz="2000" dirty="0">
                <a:effectLst/>
              </a:rPr>
              <a:t>v </a:t>
            </a:r>
            <a:r>
              <a:rPr lang="cs-CZ" sz="2000" dirty="0" smtClean="0">
                <a:effectLst/>
              </a:rPr>
              <a:t>případě, že </a:t>
            </a:r>
            <a:r>
              <a:rPr lang="cs-CZ" sz="2000" dirty="0">
                <a:effectLst/>
              </a:rPr>
              <a:t>druh uvedený </a:t>
            </a:r>
            <a:r>
              <a:rPr lang="cs-CZ" sz="2000" dirty="0" smtClean="0">
                <a:effectLst/>
              </a:rPr>
              <a:t>v seznamu </a:t>
            </a:r>
            <a:r>
              <a:rPr lang="cs-CZ" sz="2000" dirty="0">
                <a:effectLst/>
              </a:rPr>
              <a:t>CITES byl získán </a:t>
            </a:r>
            <a:r>
              <a:rPr lang="cs-CZ" sz="2000" dirty="0" smtClean="0">
                <a:effectLst/>
              </a:rPr>
              <a:t>v </a:t>
            </a:r>
            <a:r>
              <a:rPr lang="cs-CZ" sz="2000" dirty="0">
                <a:solidFill>
                  <a:srgbClr val="FF0000"/>
                </a:solidFill>
                <a:effectLst/>
              </a:rPr>
              <a:t>soulad</a:t>
            </a:r>
            <a:r>
              <a:rPr lang="cs-CZ" sz="2000" dirty="0">
                <a:effectLst/>
              </a:rPr>
              <a:t>u </a:t>
            </a:r>
            <a:r>
              <a:rPr lang="cs-CZ" sz="2000" dirty="0" smtClean="0">
                <a:solidFill>
                  <a:srgbClr val="FF0000"/>
                </a:solidFill>
                <a:effectLst/>
              </a:rPr>
              <a:t>s právními </a:t>
            </a:r>
            <a:r>
              <a:rPr lang="cs-CZ" sz="2000" dirty="0">
                <a:solidFill>
                  <a:srgbClr val="FF0000"/>
                </a:solidFill>
                <a:effectLst/>
              </a:rPr>
              <a:t>předpisy</a:t>
            </a:r>
            <a:r>
              <a:rPr lang="cs-CZ" sz="2000" dirty="0">
                <a:effectLst/>
              </a:rPr>
              <a:t> země vývozu.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Závazky EU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925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4000" dirty="0" smtClean="0">
                <a:solidFill>
                  <a:srgbClr val="FF0000"/>
                </a:solidFill>
              </a:rPr>
              <a:t>Nařízení</a:t>
            </a:r>
            <a:r>
              <a:rPr lang="cs-CZ" sz="4000" dirty="0" smtClean="0"/>
              <a:t> EP a </a:t>
            </a:r>
            <a:r>
              <a:rPr lang="cs-CZ" sz="4000" dirty="0"/>
              <a:t>Rady EU </a:t>
            </a:r>
            <a:r>
              <a:rPr lang="cs-CZ" sz="4000" dirty="0">
                <a:solidFill>
                  <a:srgbClr val="FF0000"/>
                </a:solidFill>
              </a:rPr>
              <a:t>č. </a:t>
            </a:r>
            <a:r>
              <a:rPr lang="cs-CZ" sz="4000" dirty="0" smtClean="0">
                <a:solidFill>
                  <a:srgbClr val="FF0000"/>
                </a:solidFill>
              </a:rPr>
              <a:t>995/2010</a:t>
            </a:r>
            <a:r>
              <a:rPr lang="cs-CZ" sz="3200" dirty="0" smtClean="0">
                <a:solidFill>
                  <a:srgbClr val="FF0000"/>
                </a:solidFill>
              </a:rPr>
              <a:t/>
            </a:r>
            <a:br>
              <a:rPr lang="cs-CZ" sz="3200" dirty="0" smtClean="0">
                <a:solidFill>
                  <a:srgbClr val="FF0000"/>
                </a:solidFill>
              </a:rPr>
            </a:br>
            <a:r>
              <a:rPr lang="cs-CZ" dirty="0" smtClean="0">
                <a:effectLst/>
              </a:rPr>
              <a:t>z 20.10.2010</a:t>
            </a:r>
            <a:r>
              <a:rPr lang="cs-CZ" sz="3200" dirty="0" smtClean="0"/>
              <a:t> </a:t>
            </a:r>
          </a:p>
          <a:p>
            <a:pPr marL="0" indent="0" algn="ctr">
              <a:buNone/>
            </a:pPr>
            <a:r>
              <a:rPr lang="cs-CZ" sz="3200" dirty="0" smtClean="0"/>
              <a:t>„Kterým </a:t>
            </a:r>
            <a:r>
              <a:rPr lang="cs-CZ" sz="3200" dirty="0"/>
              <a:t>se stanoví povinnosti hospodářským subjektům </a:t>
            </a:r>
            <a:r>
              <a:rPr lang="cs-CZ" sz="3200" dirty="0" smtClean="0"/>
              <a:t>uvádějících </a:t>
            </a:r>
            <a:r>
              <a:rPr lang="cs-CZ" sz="3200" dirty="0"/>
              <a:t>dřevo na trh </a:t>
            </a:r>
            <a:r>
              <a:rPr lang="cs-CZ" sz="3200" dirty="0" smtClean="0"/>
              <a:t>a dřevař-</a:t>
            </a:r>
            <a:r>
              <a:rPr lang="cs-CZ" sz="3200" dirty="0" err="1" smtClean="0"/>
              <a:t>ské</a:t>
            </a:r>
            <a:r>
              <a:rPr lang="cs-CZ" sz="3200" dirty="0" smtClean="0"/>
              <a:t> </a:t>
            </a:r>
            <a:r>
              <a:rPr lang="cs-CZ" sz="3200" dirty="0"/>
              <a:t>výrobky na </a:t>
            </a:r>
            <a:r>
              <a:rPr lang="cs-CZ" sz="3200" dirty="0" smtClean="0"/>
              <a:t>trh“ </a:t>
            </a:r>
            <a:r>
              <a:rPr lang="cs-CZ" sz="3200" dirty="0">
                <a:effectLst/>
              </a:rPr>
              <a:t>(nařízení o </a:t>
            </a:r>
            <a:r>
              <a:rPr lang="cs-CZ" sz="3200" dirty="0" smtClean="0">
                <a:effectLst/>
              </a:rPr>
              <a:t>dřevu)</a:t>
            </a:r>
          </a:p>
          <a:p>
            <a:pPr marL="0" indent="0">
              <a:buNone/>
            </a:pPr>
            <a:endParaRPr lang="cs-CZ" sz="3200" dirty="0" smtClean="0">
              <a:effectLst/>
            </a:endParaRPr>
          </a:p>
          <a:p>
            <a:pPr marL="324000" lvl="1" indent="0">
              <a:buNone/>
            </a:pPr>
            <a:r>
              <a:rPr lang="cs-CZ" dirty="0" smtClean="0">
                <a:effectLst/>
              </a:rPr>
              <a:t>akronymy</a:t>
            </a:r>
            <a:endParaRPr lang="cs-CZ" dirty="0" smtClean="0"/>
          </a:p>
          <a:p>
            <a:pPr marL="809625" lvl="1" indent="-485775"/>
            <a:r>
              <a:rPr lang="cs-CZ" sz="2800" b="1" dirty="0" smtClean="0">
                <a:solidFill>
                  <a:srgbClr val="FF0000"/>
                </a:solidFill>
              </a:rPr>
              <a:t>EU</a:t>
            </a:r>
            <a:r>
              <a:rPr lang="cs-CZ" dirty="0" smtClean="0"/>
              <a:t> </a:t>
            </a:r>
            <a:r>
              <a:rPr lang="cs-CZ" sz="2800" b="1" dirty="0" err="1">
                <a:solidFill>
                  <a:srgbClr val="FF0000"/>
                </a:solidFill>
              </a:rPr>
              <a:t>T</a:t>
            </a:r>
            <a:r>
              <a:rPr lang="cs-CZ" dirty="0" err="1"/>
              <a:t>imber</a:t>
            </a:r>
            <a:r>
              <a:rPr lang="cs-CZ" dirty="0"/>
              <a:t> </a:t>
            </a:r>
            <a:r>
              <a:rPr lang="cs-CZ" sz="2800" b="1" dirty="0" err="1" smtClean="0">
                <a:solidFill>
                  <a:srgbClr val="FF0000"/>
                </a:solidFill>
              </a:rPr>
              <a:t>R</a:t>
            </a:r>
            <a:r>
              <a:rPr lang="cs-CZ" dirty="0" err="1" smtClean="0"/>
              <a:t>egulation</a:t>
            </a:r>
            <a:endParaRPr lang="cs-CZ" dirty="0" smtClean="0"/>
          </a:p>
          <a:p>
            <a:pPr marL="809625" lvl="1" indent="-485775"/>
            <a:r>
              <a:rPr lang="cs-CZ" sz="2800" b="1" dirty="0" smtClean="0">
                <a:solidFill>
                  <a:srgbClr val="FF0000"/>
                </a:solidFill>
              </a:rPr>
              <a:t>C</a:t>
            </a:r>
            <a:r>
              <a:rPr lang="cs-CZ" dirty="0" smtClean="0"/>
              <a:t>entrální </a:t>
            </a:r>
            <a:r>
              <a:rPr lang="cs-CZ" sz="2800" b="1" dirty="0" smtClean="0">
                <a:solidFill>
                  <a:srgbClr val="FF0000"/>
                </a:solidFill>
              </a:rPr>
              <a:t>E</a:t>
            </a:r>
            <a:r>
              <a:rPr lang="cs-CZ" dirty="0" smtClean="0"/>
              <a:t>vidence </a:t>
            </a:r>
            <a:r>
              <a:rPr lang="cs-CZ" sz="2800" b="1" dirty="0" smtClean="0">
                <a:solidFill>
                  <a:srgbClr val="FF0000"/>
                </a:solidFill>
              </a:rPr>
              <a:t>S</a:t>
            </a:r>
            <a:r>
              <a:rPr lang="cs-CZ" dirty="0" smtClean="0"/>
              <a:t>ystému </a:t>
            </a:r>
            <a:r>
              <a:rPr lang="cs-CZ" sz="2800" b="1" dirty="0" err="1" smtClean="0">
                <a:solidFill>
                  <a:srgbClr val="FF0000"/>
                </a:solidFill>
              </a:rPr>
              <a:t>NA</a:t>
            </a:r>
            <a:r>
              <a:rPr lang="cs-CZ" dirty="0" err="1" smtClean="0"/>
              <a:t>ležité</a:t>
            </a:r>
            <a:r>
              <a:rPr lang="cs-CZ" dirty="0" smtClean="0"/>
              <a:t> </a:t>
            </a:r>
            <a:r>
              <a:rPr lang="cs-CZ" sz="2800" b="1" dirty="0" smtClean="0">
                <a:solidFill>
                  <a:srgbClr val="FF0000"/>
                </a:solidFill>
              </a:rPr>
              <a:t>P</a:t>
            </a:r>
            <a:r>
              <a:rPr lang="cs-CZ" dirty="0" smtClean="0"/>
              <a:t>éče</a:t>
            </a:r>
            <a:endParaRPr lang="cs-CZ" dirty="0"/>
          </a:p>
          <a:p>
            <a:pPr marL="0" indent="0">
              <a:buNone/>
            </a:pPr>
            <a:endParaRPr lang="cs-CZ" sz="3200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smtClean="0"/>
              <a:t>Základní legislativa EU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998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0000"/>
                </a:solidFill>
              </a:rPr>
              <a:t>Nařízení</a:t>
            </a:r>
            <a:r>
              <a:rPr lang="cs-CZ" dirty="0" smtClean="0"/>
              <a:t> </a:t>
            </a:r>
            <a:r>
              <a:rPr lang="cs-CZ" dirty="0"/>
              <a:t>Komise </a:t>
            </a:r>
            <a:r>
              <a:rPr lang="cs-CZ" dirty="0" smtClean="0"/>
              <a:t>EU </a:t>
            </a:r>
            <a:r>
              <a:rPr lang="cs-CZ" dirty="0">
                <a:solidFill>
                  <a:srgbClr val="FF0000"/>
                </a:solidFill>
              </a:rPr>
              <a:t>č. </a:t>
            </a:r>
            <a:r>
              <a:rPr lang="cs-CZ" dirty="0" smtClean="0">
                <a:solidFill>
                  <a:srgbClr val="FF0000"/>
                </a:solidFill>
              </a:rPr>
              <a:t>607/2012</a:t>
            </a:r>
            <a:r>
              <a:rPr lang="cs-CZ" dirty="0" smtClean="0"/>
              <a:t> </a:t>
            </a:r>
            <a:r>
              <a:rPr lang="cs-CZ" dirty="0" smtClean="0">
                <a:effectLst/>
              </a:rPr>
              <a:t>z 6.7.2012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„O </a:t>
            </a:r>
            <a:r>
              <a:rPr lang="cs-CZ" dirty="0"/>
              <a:t>prováděcích pravidlech pro systém náležité péče a pro četnost </a:t>
            </a:r>
            <a:r>
              <a:rPr lang="cs-CZ" dirty="0" smtClean="0"/>
              <a:t>a </a:t>
            </a:r>
            <a:r>
              <a:rPr lang="cs-CZ" dirty="0"/>
              <a:t>povahu kontrol kontrolních organizací podle nařízení </a:t>
            </a:r>
            <a:r>
              <a:rPr lang="cs-CZ" dirty="0" smtClean="0"/>
              <a:t>EP </a:t>
            </a:r>
            <a:r>
              <a:rPr lang="cs-CZ" dirty="0"/>
              <a:t>a </a:t>
            </a:r>
            <a:r>
              <a:rPr lang="cs-CZ" dirty="0" smtClean="0"/>
              <a:t>Rady </a:t>
            </a:r>
            <a:r>
              <a:rPr lang="cs-CZ" dirty="0"/>
              <a:t>č. </a:t>
            </a:r>
            <a:r>
              <a:rPr lang="cs-CZ" dirty="0" smtClean="0"/>
              <a:t>995/2010“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>
                <a:solidFill>
                  <a:srgbClr val="FF0000"/>
                </a:solidFill>
              </a:rPr>
              <a:t>Nařízení</a:t>
            </a:r>
            <a:r>
              <a:rPr lang="cs-CZ" dirty="0" smtClean="0"/>
              <a:t> </a:t>
            </a:r>
            <a:r>
              <a:rPr lang="cs-CZ" dirty="0"/>
              <a:t>Komise </a:t>
            </a:r>
            <a:r>
              <a:rPr lang="cs-CZ" dirty="0" smtClean="0"/>
              <a:t>EU v</a:t>
            </a:r>
            <a:r>
              <a:rPr lang="cs-CZ" dirty="0"/>
              <a:t> </a:t>
            </a:r>
            <a:r>
              <a:rPr lang="cs-CZ" dirty="0" smtClean="0"/>
              <a:t>přenesené pravomoci</a:t>
            </a:r>
            <a:br>
              <a:rPr lang="cs-CZ" dirty="0" smtClean="0"/>
            </a:br>
            <a:r>
              <a:rPr lang="cs-CZ" dirty="0" smtClean="0">
                <a:solidFill>
                  <a:srgbClr val="FF0000"/>
                </a:solidFill>
              </a:rPr>
              <a:t>č</a:t>
            </a:r>
            <a:r>
              <a:rPr lang="cs-CZ" dirty="0">
                <a:solidFill>
                  <a:srgbClr val="FF0000"/>
                </a:solidFill>
              </a:rPr>
              <a:t>. </a:t>
            </a:r>
            <a:r>
              <a:rPr lang="cs-CZ" dirty="0" smtClean="0">
                <a:solidFill>
                  <a:srgbClr val="FF0000"/>
                </a:solidFill>
              </a:rPr>
              <a:t>363/2012</a:t>
            </a:r>
            <a:r>
              <a:rPr lang="cs-CZ" dirty="0" smtClean="0">
                <a:solidFill>
                  <a:srgbClr val="C00000"/>
                </a:solidFill>
              </a:rPr>
              <a:t> </a:t>
            </a:r>
            <a:r>
              <a:rPr lang="cs-CZ" dirty="0" smtClean="0">
                <a:effectLst/>
              </a:rPr>
              <a:t>z 23.2.2012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„O </a:t>
            </a:r>
            <a:r>
              <a:rPr lang="cs-CZ" dirty="0"/>
              <a:t>procedurálních pravidlech pro uznávání </a:t>
            </a:r>
            <a:r>
              <a:rPr lang="cs-CZ" dirty="0" err="1" smtClean="0"/>
              <a:t>kon-trolních</a:t>
            </a:r>
            <a:r>
              <a:rPr lang="cs-CZ" dirty="0" smtClean="0"/>
              <a:t> </a:t>
            </a:r>
            <a:r>
              <a:rPr lang="cs-CZ" dirty="0"/>
              <a:t>organizací a odejímání takových uznání stanovených v nařízení </a:t>
            </a:r>
            <a:r>
              <a:rPr lang="cs-CZ" dirty="0" smtClean="0"/>
              <a:t>EP </a:t>
            </a:r>
            <a:r>
              <a:rPr lang="cs-CZ" dirty="0"/>
              <a:t>a Rady č. </a:t>
            </a:r>
            <a:r>
              <a:rPr lang="cs-CZ" dirty="0" smtClean="0"/>
              <a:t>995/2010“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smtClean="0"/>
              <a:t>Základní legislativa EU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463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cs-CZ" sz="3600" b="1" dirty="0" smtClean="0">
                <a:ln w="12700"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č. 995/2010</a:t>
            </a:r>
          </a:p>
          <a:p>
            <a:pPr>
              <a:spcAft>
                <a:spcPts val="1800"/>
              </a:spcAft>
            </a:pPr>
            <a:r>
              <a:rPr lang="cs-CZ" sz="2400" dirty="0" smtClean="0"/>
              <a:t>Zabránit obchodu s</a:t>
            </a:r>
            <a:r>
              <a:rPr lang="cs-CZ" sz="2400" dirty="0"/>
              <a:t> nezákonně vytěženým dřívím </a:t>
            </a:r>
            <a:r>
              <a:rPr lang="cs-CZ" sz="2400" dirty="0" smtClean="0"/>
              <a:t>(z</a:t>
            </a:r>
            <a:r>
              <a:rPr lang="cs-CZ" sz="2400" dirty="0"/>
              <a:t> EU i mimo EU) </a:t>
            </a:r>
            <a:r>
              <a:rPr lang="cs-CZ" sz="2400" dirty="0" smtClean="0"/>
              <a:t>a </a:t>
            </a:r>
            <a:r>
              <a:rPr lang="cs-CZ" sz="2400" dirty="0"/>
              <a:t>s dřevařskými výrobky vyrobenými z tohoto dřeva na vnitřním trhu EU. </a:t>
            </a:r>
            <a:endParaRPr lang="cs-CZ" sz="2400" dirty="0" smtClean="0"/>
          </a:p>
          <a:p>
            <a:pPr>
              <a:spcAft>
                <a:spcPts val="1800"/>
              </a:spcAft>
            </a:pPr>
            <a:r>
              <a:rPr lang="cs-CZ" sz="2400" dirty="0" smtClean="0">
                <a:solidFill>
                  <a:srgbClr val="FF0000"/>
                </a:solidFill>
              </a:rPr>
              <a:t>Nezákonně </a:t>
            </a:r>
            <a:r>
              <a:rPr lang="cs-CZ" sz="2400" dirty="0">
                <a:solidFill>
                  <a:srgbClr val="FF0000"/>
                </a:solidFill>
              </a:rPr>
              <a:t>vytěženým</a:t>
            </a:r>
            <a:r>
              <a:rPr lang="cs-CZ" sz="2400" dirty="0"/>
              <a:t> dřívím je dřevo </a:t>
            </a:r>
            <a:r>
              <a:rPr lang="cs-CZ" sz="2400" dirty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  <a:t>vytěžené v rozporu s lesním zákonem</a:t>
            </a:r>
            <a:r>
              <a:rPr lang="cs-CZ" sz="2400" dirty="0"/>
              <a:t> (nebo </a:t>
            </a:r>
            <a:r>
              <a:rPr lang="cs-CZ" sz="2400" dirty="0" smtClean="0"/>
              <a:t>s</a:t>
            </a:r>
            <a:r>
              <a:rPr lang="cs-CZ" sz="2400" dirty="0"/>
              <a:t> použitelnými právními předpisy platnými v zemi původu). </a:t>
            </a:r>
            <a:endParaRPr lang="cs-CZ" sz="2400" dirty="0" smtClean="0"/>
          </a:p>
          <a:p>
            <a:pPr>
              <a:spcAft>
                <a:spcPts val="1800"/>
              </a:spcAft>
            </a:pPr>
            <a:r>
              <a:rPr lang="cs-CZ" sz="2400" dirty="0" smtClean="0"/>
              <a:t>Impulsem </a:t>
            </a:r>
            <a:r>
              <a:rPr lang="cs-CZ" sz="2400" dirty="0"/>
              <a:t>pro vznik nařízení byly kauzy spojené s nezákonnou těžbou dřeva a </a:t>
            </a:r>
            <a:r>
              <a:rPr lang="cs-CZ" sz="2400" dirty="0" smtClean="0"/>
              <a:t>jeho umisťováním </a:t>
            </a:r>
            <a:r>
              <a:rPr lang="cs-CZ" sz="2400" dirty="0"/>
              <a:t>na vnitřním trhu EU.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/>
              <a:t>Nařízení </a:t>
            </a:r>
            <a:r>
              <a:rPr lang="cs-CZ" smtClean="0"/>
              <a:t>EP </a:t>
            </a:r>
            <a:r>
              <a:rPr lang="cs-CZ"/>
              <a:t>a Rady </a:t>
            </a:r>
            <a:r>
              <a:rPr lang="cs-CZ" smtClean="0"/>
              <a:t>EU</a:t>
            </a:r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628800"/>
            <a:ext cx="1080120" cy="72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73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cs-CZ" sz="3600" b="1" dirty="0" smtClean="0">
                <a:ln w="12700"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č. 363/2012</a:t>
            </a:r>
          </a:p>
          <a:p>
            <a:pPr>
              <a:spcAft>
                <a:spcPts val="1800"/>
              </a:spcAft>
            </a:pPr>
            <a:r>
              <a:rPr lang="cs-CZ" sz="2400" dirty="0"/>
              <a:t>Nařízení stanovuje transparentní </a:t>
            </a:r>
            <a:r>
              <a:rPr lang="cs-CZ" sz="2400" dirty="0">
                <a:solidFill>
                  <a:srgbClr val="FF0000"/>
                </a:solidFill>
              </a:rPr>
              <a:t>postup a pravidla pro uznání kontrolních </a:t>
            </a:r>
            <a:r>
              <a:rPr lang="cs-CZ" sz="2400" dirty="0" smtClean="0">
                <a:solidFill>
                  <a:srgbClr val="FF0000"/>
                </a:solidFill>
              </a:rPr>
              <a:t>organizací</a:t>
            </a:r>
            <a:r>
              <a:rPr lang="cs-CZ" sz="2400" dirty="0" smtClean="0"/>
              <a:t>, které </a:t>
            </a:r>
            <a:r>
              <a:rPr lang="cs-CZ" sz="2400" dirty="0"/>
              <a:t>mohou </a:t>
            </a:r>
            <a:r>
              <a:rPr lang="cs-CZ" sz="2400" dirty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  <a:t>nabízet systémy náležité péče</a:t>
            </a:r>
            <a:r>
              <a:rPr lang="cs-CZ" sz="2400" dirty="0"/>
              <a:t> hospodářských subjektům. </a:t>
            </a:r>
            <a:endParaRPr lang="cs-CZ" sz="2400" dirty="0" smtClean="0"/>
          </a:p>
          <a:p>
            <a:pPr>
              <a:spcAft>
                <a:spcPts val="1800"/>
              </a:spcAft>
            </a:pPr>
            <a:r>
              <a:rPr lang="cs-CZ" sz="2400" dirty="0" smtClean="0"/>
              <a:t>Hospodářské </a:t>
            </a:r>
            <a:r>
              <a:rPr lang="cs-CZ" sz="2400" dirty="0"/>
              <a:t>subjekty mohou využívat služeb </a:t>
            </a:r>
            <a:r>
              <a:rPr lang="cs-CZ" sz="2400" dirty="0" smtClean="0"/>
              <a:t>kontrolních </a:t>
            </a:r>
            <a:r>
              <a:rPr lang="cs-CZ" sz="2400" dirty="0"/>
              <a:t>organizací nebo používat systém náležité péče vlastní</a:t>
            </a:r>
            <a:r>
              <a:rPr lang="cs-CZ" sz="2400" dirty="0" smtClean="0"/>
              <a:t>.</a:t>
            </a:r>
          </a:p>
          <a:p>
            <a:pPr>
              <a:spcAft>
                <a:spcPts val="1800"/>
              </a:spcAft>
            </a:pPr>
            <a:r>
              <a:rPr lang="cs-CZ" sz="2400" dirty="0" smtClean="0"/>
              <a:t>Kontroly </a:t>
            </a:r>
            <a:r>
              <a:rPr lang="cs-CZ" sz="2400" dirty="0"/>
              <a:t>hospodářských subjektů ze strany kontrolních </a:t>
            </a:r>
            <a:r>
              <a:rPr lang="cs-CZ" sz="2400" dirty="0" smtClean="0"/>
              <a:t>orgánů, </a:t>
            </a:r>
            <a:r>
              <a:rPr lang="cs-CZ" sz="2400" dirty="0"/>
              <a:t>v </a:t>
            </a:r>
            <a:r>
              <a:rPr lang="cs-CZ" sz="2400" dirty="0" smtClean="0"/>
              <a:t>případě kdy </a:t>
            </a:r>
            <a:r>
              <a:rPr lang="cs-CZ" sz="2400" dirty="0"/>
              <a:t>využívají systém náležité péče</a:t>
            </a:r>
            <a:r>
              <a:rPr lang="cs-CZ" sz="2400" dirty="0" smtClean="0"/>
              <a:t>,</a:t>
            </a:r>
            <a:br>
              <a:rPr lang="cs-CZ" sz="2400" dirty="0" smtClean="0"/>
            </a:br>
            <a:r>
              <a:rPr lang="cs-CZ" sz="2400" dirty="0" smtClean="0"/>
              <a:t>jsou </a:t>
            </a:r>
            <a:r>
              <a:rPr lang="cs-CZ" sz="2400" dirty="0"/>
              <a:t>přenášeny na tyto kontrolní organizace, </a:t>
            </a:r>
            <a:r>
              <a:rPr lang="cs-CZ" sz="2400" dirty="0" smtClean="0"/>
              <a:t>které</a:t>
            </a:r>
            <a:br>
              <a:rPr lang="cs-CZ" sz="2400" dirty="0" smtClean="0"/>
            </a:br>
            <a:r>
              <a:rPr lang="cs-CZ" sz="2400" dirty="0" smtClean="0"/>
              <a:t>systém </a:t>
            </a:r>
            <a:r>
              <a:rPr lang="cs-CZ" sz="2400" dirty="0"/>
              <a:t>náležité péče hospodářskému subjektu poskytují.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/>
              <a:t>Nařízení </a:t>
            </a:r>
            <a:r>
              <a:rPr lang="cs-CZ" dirty="0" smtClean="0"/>
              <a:t>Komise </a:t>
            </a:r>
            <a:r>
              <a:rPr lang="cs-CZ" b="0" dirty="0" smtClean="0"/>
              <a:t>v přenesené pravomoci</a:t>
            </a:r>
            <a:endParaRPr lang="cs-CZ" b="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628800"/>
            <a:ext cx="1080120" cy="72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51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cs-CZ" sz="3600" b="1" dirty="0" smtClean="0">
                <a:ln w="12700">
                  <a:solidFill>
                    <a:srgbClr val="0070C0"/>
                  </a:solidFill>
                </a:ln>
                <a:solidFill>
                  <a:srgbClr val="FFFF00"/>
                </a:solidFill>
              </a:rPr>
              <a:t>č. 607/2012</a:t>
            </a:r>
          </a:p>
          <a:p>
            <a:pPr>
              <a:spcAft>
                <a:spcPts val="1800"/>
              </a:spcAft>
            </a:pPr>
            <a:r>
              <a:rPr lang="cs-CZ" sz="2400" dirty="0"/>
              <a:t>Nařízení upravuje problematiku </a:t>
            </a:r>
            <a:r>
              <a:rPr lang="cs-CZ" sz="2400" dirty="0" smtClean="0">
                <a:solidFill>
                  <a:srgbClr val="FF0000"/>
                </a:solidFill>
              </a:rPr>
              <a:t>systému náležité péče</a:t>
            </a:r>
            <a:r>
              <a:rPr lang="cs-CZ" sz="2400" dirty="0" smtClean="0"/>
              <a:t> a </a:t>
            </a:r>
            <a:r>
              <a:rPr lang="cs-CZ" sz="2400" dirty="0" smtClean="0">
                <a:solidFill>
                  <a:srgbClr val="FF0000"/>
                </a:solidFill>
              </a:rPr>
              <a:t>kontrol kontrolních organizací</a:t>
            </a:r>
            <a:r>
              <a:rPr lang="cs-CZ" sz="2400" dirty="0" smtClean="0"/>
              <a:t>.</a:t>
            </a:r>
          </a:p>
          <a:p>
            <a:pPr>
              <a:spcAft>
                <a:spcPts val="1800"/>
              </a:spcAft>
            </a:pPr>
            <a:r>
              <a:rPr lang="cs-CZ" sz="2400" dirty="0" smtClean="0"/>
              <a:t>Ukládá hospodářským subjektům povinnost používat po-stupy a opatření, aby se snížilo riziko uvádění nezákonně vytěženého dřeva na vnitřní trh – </a:t>
            </a:r>
            <a:r>
              <a:rPr lang="cs-CZ" sz="2400" dirty="0" smtClean="0">
                <a:solidFill>
                  <a:srgbClr val="00B050"/>
                </a:solidFill>
                <a:effectLst>
                  <a:outerShdw blurRad="38100" dist="38100" dir="2700000" algn="ctr" rotWithShape="0">
                    <a:srgbClr val="000000"/>
                  </a:outerShdw>
                </a:effectLst>
              </a:rPr>
              <a:t>systém náležité péče</a:t>
            </a:r>
            <a:r>
              <a:rPr lang="cs-CZ" sz="2400" dirty="0" smtClean="0"/>
              <a:t>.</a:t>
            </a:r>
          </a:p>
          <a:p>
            <a:r>
              <a:rPr lang="cs-CZ" sz="2400" b="1" dirty="0" smtClean="0">
                <a:solidFill>
                  <a:srgbClr val="FF0000"/>
                </a:solidFill>
              </a:rPr>
              <a:t>3 </a:t>
            </a:r>
            <a:r>
              <a:rPr lang="cs-CZ" sz="2400" b="1" dirty="0">
                <a:solidFill>
                  <a:srgbClr val="FF0000"/>
                </a:solidFill>
              </a:rPr>
              <a:t>prvky</a:t>
            </a:r>
            <a:r>
              <a:rPr lang="cs-CZ" sz="2400" dirty="0"/>
              <a:t>, na nichž je založeno řízení </a:t>
            </a:r>
            <a:r>
              <a:rPr lang="cs-CZ" sz="2400" dirty="0" smtClean="0"/>
              <a:t>rizik:</a:t>
            </a:r>
          </a:p>
          <a:p>
            <a:pPr lvl="1"/>
            <a:r>
              <a:rPr lang="cs-CZ" sz="2000" dirty="0" smtClean="0"/>
              <a:t>přístup </a:t>
            </a:r>
            <a:r>
              <a:rPr lang="cs-CZ" sz="2000" dirty="0"/>
              <a:t>k informacím</a:t>
            </a:r>
            <a:r>
              <a:rPr lang="cs-CZ" sz="2000" dirty="0" smtClean="0"/>
              <a:t>,</a:t>
            </a:r>
          </a:p>
          <a:p>
            <a:pPr lvl="1"/>
            <a:r>
              <a:rPr lang="cs-CZ" sz="2000" dirty="0" smtClean="0"/>
              <a:t>posouzení rizik</a:t>
            </a:r>
          </a:p>
          <a:p>
            <a:pPr lvl="1"/>
            <a:r>
              <a:rPr lang="cs-CZ" sz="2000" dirty="0" smtClean="0"/>
              <a:t>zmírnění </a:t>
            </a:r>
            <a:r>
              <a:rPr lang="cs-CZ" sz="2000" dirty="0"/>
              <a:t>zjištěného </a:t>
            </a:r>
            <a:r>
              <a:rPr lang="cs-CZ" sz="2000" dirty="0" smtClean="0"/>
              <a:t>rizika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/>
          <a:lstStyle/>
          <a:p>
            <a:r>
              <a:rPr lang="cs-CZ" dirty="0" smtClean="0"/>
              <a:t>Prováděcí nařízení Komise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628800"/>
            <a:ext cx="1080120" cy="72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7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evno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řevo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17083</TotalTime>
  <Words>782</Words>
  <Application>Microsoft Office PowerPoint</Application>
  <PresentationFormat>Předvádění na obrazovce (4:3)</PresentationFormat>
  <Paragraphs>200</Paragraphs>
  <Slides>33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33</vt:i4>
      </vt:variant>
    </vt:vector>
  </HeadingPairs>
  <TitlesOfParts>
    <vt:vector size="34" baseType="lpstr">
      <vt:lpstr>drevno</vt:lpstr>
      <vt:lpstr>uvádění dřeva a dřevařských výrobků na trh</vt:lpstr>
      <vt:lpstr> </vt:lpstr>
      <vt:lpstr>Závazky EU</vt:lpstr>
      <vt:lpstr>Závazky EU</vt:lpstr>
      <vt:lpstr>Základní legislativa EU</vt:lpstr>
      <vt:lpstr>Základní legislativa EU</vt:lpstr>
      <vt:lpstr>Nařízení EP a Rady EU</vt:lpstr>
      <vt:lpstr>Nařízení Komise v přenesené pravomoci</vt:lpstr>
      <vt:lpstr>Prováděcí nařízení Komise</vt:lpstr>
      <vt:lpstr>Aktuální stav</vt:lpstr>
      <vt:lpstr>Důležité definice:</vt:lpstr>
      <vt:lpstr>Důležité definice:</vt:lpstr>
      <vt:lpstr>Důležité definice:</vt:lpstr>
      <vt:lpstr>Důležité definice:</vt:lpstr>
      <vt:lpstr>Důležité definice:</vt:lpstr>
      <vt:lpstr>Důležité definice:</vt:lpstr>
      <vt:lpstr>Povinnosti</vt:lpstr>
      <vt:lpstr>Povinnosti</vt:lpstr>
      <vt:lpstr>Systém náležité péče</vt:lpstr>
      <vt:lpstr>Systém náležité péče</vt:lpstr>
      <vt:lpstr>Systém náležité péče</vt:lpstr>
      <vt:lpstr>Předpisy na národní úrovni</vt:lpstr>
      <vt:lpstr>Centrální evidence</vt:lpstr>
      <vt:lpstr>Příslušné orgány</vt:lpstr>
      <vt:lpstr>Příslušné orgány</vt:lpstr>
      <vt:lpstr>Kontroly</vt:lpstr>
      <vt:lpstr>Správní delikty</vt:lpstr>
      <vt:lpstr>Správní delikty</vt:lpstr>
      <vt:lpstr>Úlohy příslušných orgánů</vt:lpstr>
      <vt:lpstr>Úlohy příslušných orgánů</vt:lpstr>
      <vt:lpstr>Úlohy příslušných orgánů</vt:lpstr>
      <vt:lpstr>Pověřená osoba</vt:lpstr>
      <vt:lpstr>Prezentace aplikace PowerPoint</vt:lpstr>
    </vt:vector>
  </TitlesOfParts>
  <Company>Ústav pro hospodářskou úpravu lesů Brandýs nad Labem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Uvádění dřeva na trh EU</dc:title>
  <dc:subject>Pravidla EU  pro oblast uvádění dřeva  nebo dřevařských výrobků  na trh</dc:subject>
  <dc:creator>POLÍVKA Martin DiS.</dc:creator>
  <cp:lastModifiedBy>HKPolivka</cp:lastModifiedBy>
  <cp:revision>326</cp:revision>
  <dcterms:created xsi:type="dcterms:W3CDTF">2013-03-15T09:46:31Z</dcterms:created>
  <dcterms:modified xsi:type="dcterms:W3CDTF">2013-12-17T20:12:55Z</dcterms:modified>
  <cp:version>1.01</cp:version>
</cp:coreProperties>
</file>